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56" r:id="rId5"/>
    <p:sldId id="265" r:id="rId6"/>
    <p:sldId id="274" r:id="rId7"/>
    <p:sldId id="282" r:id="rId8"/>
    <p:sldId id="261" r:id="rId9"/>
    <p:sldId id="263" r:id="rId10"/>
    <p:sldId id="262" r:id="rId11"/>
    <p:sldId id="312" r:id="rId12"/>
    <p:sldId id="313" r:id="rId13"/>
    <p:sldId id="314" r:id="rId14"/>
    <p:sldId id="257" r:id="rId15"/>
    <p:sldId id="273" r:id="rId16"/>
    <p:sldId id="259" r:id="rId17"/>
    <p:sldId id="315" r:id="rId18"/>
    <p:sldId id="264" r:id="rId19"/>
    <p:sldId id="285" r:id="rId20"/>
    <p:sldId id="283" r:id="rId21"/>
    <p:sldId id="284" r:id="rId22"/>
    <p:sldId id="278" r:id="rId23"/>
    <p:sldId id="292" r:id="rId24"/>
    <p:sldId id="279" r:id="rId25"/>
    <p:sldId id="293" r:id="rId26"/>
    <p:sldId id="294" r:id="rId27"/>
    <p:sldId id="286" r:id="rId28"/>
    <p:sldId id="295" r:id="rId29"/>
    <p:sldId id="288" r:id="rId30"/>
    <p:sldId id="296" r:id="rId31"/>
    <p:sldId id="290" r:id="rId32"/>
    <p:sldId id="297" r:id="rId33"/>
    <p:sldId id="298" r:id="rId34"/>
    <p:sldId id="299" r:id="rId35"/>
    <p:sldId id="300" r:id="rId36"/>
    <p:sldId id="301" r:id="rId37"/>
    <p:sldId id="302" r:id="rId38"/>
    <p:sldId id="303" r:id="rId39"/>
    <p:sldId id="305" r:id="rId40"/>
    <p:sldId id="269" r:id="rId41"/>
    <p:sldId id="270" r:id="rId42"/>
    <p:sldId id="307" r:id="rId43"/>
    <p:sldId id="271" r:id="rId44"/>
    <p:sldId id="272" r:id="rId45"/>
    <p:sldId id="304" r:id="rId46"/>
    <p:sldId id="308" r:id="rId47"/>
    <p:sldId id="30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56"/>
            <p14:sldId id="265"/>
            <p14:sldId id="274"/>
            <p14:sldId id="282"/>
            <p14:sldId id="261"/>
            <p14:sldId id="263"/>
          </p14:sldIdLst>
        </p14:section>
        <p14:section name="Design, Impress, Work Together" id="{B9B51309-D148-4332-87C2-07BE32FBCA3B}">
          <p14:sldIdLst>
            <p14:sldId id="262"/>
            <p14:sldId id="312"/>
            <p14:sldId id="313"/>
            <p14:sldId id="314"/>
            <p14:sldId id="257"/>
            <p14:sldId id="273"/>
            <p14:sldId id="259"/>
            <p14:sldId id="315"/>
            <p14:sldId id="264"/>
            <p14:sldId id="285"/>
            <p14:sldId id="283"/>
            <p14:sldId id="284"/>
            <p14:sldId id="278"/>
            <p14:sldId id="292"/>
            <p14:sldId id="279"/>
            <p14:sldId id="293"/>
            <p14:sldId id="294"/>
            <p14:sldId id="286"/>
            <p14:sldId id="295"/>
            <p14:sldId id="288"/>
            <p14:sldId id="296"/>
            <p14:sldId id="290"/>
            <p14:sldId id="297"/>
            <p14:sldId id="298"/>
            <p14:sldId id="299"/>
            <p14:sldId id="300"/>
            <p14:sldId id="301"/>
            <p14:sldId id="302"/>
            <p14:sldId id="303"/>
            <p14:sldId id="305"/>
            <p14:sldId id="269"/>
            <p14:sldId id="270"/>
            <p14:sldId id="307"/>
            <p14:sldId id="271"/>
            <p14:sldId id="272"/>
            <p14:sldId id="304"/>
            <p14:sldId id="308"/>
            <p14:sldId id="309"/>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B4A6"/>
    <a:srgbClr val="734F29"/>
    <a:srgbClr val="D24726"/>
    <a:srgbClr val="DD462F"/>
    <a:srgbClr val="AEB785"/>
    <a:srgbClr val="EFD5A2"/>
    <a:srgbClr val="3B3026"/>
    <a:srgbClr val="ECE1CA"/>
    <a:srgbClr val="7955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8" autoAdjust="0"/>
    <p:restoredTop sz="94280" autoAdjust="0"/>
  </p:normalViewPr>
  <p:slideViewPr>
    <p:cSldViewPr snapToGrid="0">
      <p:cViewPr varScale="1">
        <p:scale>
          <a:sx n="56" d="100"/>
          <a:sy n="56" d="100"/>
        </p:scale>
        <p:origin x="124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158qBch3fg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M5VM62MvKxM&amp;list=PL44F7A28C43C433C2"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H376Q6H0Se4&amp;list=PL44F7A28C43C433C2&amp;index=2"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5fVLacverEY&amp;list=PL44F7A28C43C433C2&amp;index=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t7QDJOXeux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p2ctcB4688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1176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antioksidan</a:t>
            </a:r>
            <a:r>
              <a:rPr lang="en-US" dirty="0"/>
              <a:t> endogen = SOD, GSH (</a:t>
            </a:r>
            <a:r>
              <a:rPr lang="en-US" dirty="0" err="1"/>
              <a:t>glutation</a:t>
            </a:r>
            <a:r>
              <a:rPr lang="en-US" dirty="0"/>
              <a:t> </a:t>
            </a:r>
            <a:r>
              <a:rPr lang="en-US" dirty="0" err="1"/>
              <a:t>peroksidase</a:t>
            </a:r>
            <a:r>
              <a:rPr lang="en-US" dirty="0"/>
              <a:t>), Catalase.</a:t>
            </a:r>
          </a:p>
        </p:txBody>
      </p:sp>
      <p:sp>
        <p:nvSpPr>
          <p:cNvPr id="4" name="Slide Number Placeholder 3"/>
          <p:cNvSpPr>
            <a:spLocks noGrp="1"/>
          </p:cNvSpPr>
          <p:nvPr>
            <p:ph type="sldNum" sz="quarter" idx="5"/>
          </p:nvPr>
        </p:nvSpPr>
        <p:spPr/>
        <p:txBody>
          <a:bodyPr/>
          <a:lstStyle/>
          <a:p>
            <a:fld id="{DF61EA0F-A667-4B49-8422-0062BC55E249}" type="slidenum">
              <a:rPr lang="en-US" smtClean="0"/>
              <a:t>25</a:t>
            </a:fld>
            <a:endParaRPr lang="en-US"/>
          </a:p>
        </p:txBody>
      </p:sp>
    </p:spTree>
    <p:extLst>
      <p:ext uri="{BB962C8B-B14F-4D97-AF65-F5344CB8AC3E}">
        <p14:creationId xmlns:p14="http://schemas.microsoft.com/office/powerpoint/2010/main" val="36655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Alkaloid vinca </a:t>
            </a:r>
            <a:r>
              <a:rPr lang="en-US" dirty="0" err="1"/>
              <a:t>berikatan</a:t>
            </a:r>
            <a:r>
              <a:rPr lang="en-US" dirty="0"/>
              <a:t> </a:t>
            </a:r>
            <a:r>
              <a:rPr lang="en-US" dirty="0" err="1"/>
              <a:t>dgn</a:t>
            </a:r>
            <a:r>
              <a:rPr lang="en-US" dirty="0"/>
              <a:t> tubulin yang </a:t>
            </a:r>
            <a:r>
              <a:rPr lang="en-US" dirty="0" err="1"/>
              <a:t>mengakibatkan</a:t>
            </a:r>
            <a:r>
              <a:rPr lang="en-US" dirty="0"/>
              <a:t> </a:t>
            </a:r>
            <a:r>
              <a:rPr lang="en-US" dirty="0" err="1"/>
              <a:t>molekul</a:t>
            </a:r>
            <a:r>
              <a:rPr lang="en-US" dirty="0"/>
              <a:t> tubulin </a:t>
            </a:r>
            <a:r>
              <a:rPr lang="en-US" dirty="0" err="1"/>
              <a:t>tidak</a:t>
            </a:r>
            <a:r>
              <a:rPr lang="en-US" dirty="0"/>
              <a:t> </a:t>
            </a:r>
            <a:r>
              <a:rPr lang="en-US" dirty="0" err="1"/>
              <a:t>dapat</a:t>
            </a:r>
            <a:r>
              <a:rPr lang="en-US" dirty="0"/>
              <a:t> </a:t>
            </a:r>
            <a:r>
              <a:rPr lang="en-US" dirty="0" err="1"/>
              <a:t>berpolimerisasi</a:t>
            </a:r>
            <a:r>
              <a:rPr lang="en-US" dirty="0"/>
              <a:t> </a:t>
            </a:r>
            <a:r>
              <a:rPr lang="en-US" dirty="0" err="1"/>
              <a:t>untuk</a:t>
            </a:r>
            <a:r>
              <a:rPr lang="en-US" dirty="0"/>
              <a:t> </a:t>
            </a:r>
            <a:r>
              <a:rPr lang="en-US" dirty="0" err="1"/>
              <a:t>membentuk</a:t>
            </a:r>
            <a:r>
              <a:rPr lang="en-US" dirty="0"/>
              <a:t> </a:t>
            </a:r>
            <a:r>
              <a:rPr lang="en-US" dirty="0" err="1"/>
              <a:t>spindel</a:t>
            </a:r>
            <a:r>
              <a:rPr lang="en-US" dirty="0"/>
              <a:t> mitotic pada metaphase </a:t>
            </a:r>
            <a:r>
              <a:rPr lang="en-US" dirty="0" err="1"/>
              <a:t>dlm</a:t>
            </a:r>
            <a:r>
              <a:rPr lang="en-US" dirty="0"/>
              <a:t> proses mitosis sel. </a:t>
            </a:r>
            <a:r>
              <a:rPr lang="en-US" dirty="0" err="1"/>
              <a:t>Shg</a:t>
            </a:r>
            <a:r>
              <a:rPr lang="en-US" dirty="0"/>
              <a:t> </a:t>
            </a:r>
            <a:r>
              <a:rPr lang="en-US" dirty="0" err="1"/>
              <a:t>disebut</a:t>
            </a:r>
            <a:r>
              <a:rPr lang="en-US" dirty="0"/>
              <a:t> </a:t>
            </a:r>
            <a:r>
              <a:rPr lang="en-US" dirty="0" err="1"/>
              <a:t>penghambat</a:t>
            </a:r>
            <a:r>
              <a:rPr lang="en-US" dirty="0"/>
              <a:t> </a:t>
            </a:r>
            <a:r>
              <a:rPr lang="en-US" dirty="0" err="1"/>
              <a:t>mikrotubulin</a:t>
            </a:r>
            <a:r>
              <a:rPr lang="en-US" dirty="0"/>
              <a:t>. </a:t>
            </a:r>
            <a:r>
              <a:rPr lang="en-US" dirty="0" err="1"/>
              <a:t>Sebaliknya</a:t>
            </a:r>
            <a:r>
              <a:rPr lang="en-US" dirty="0"/>
              <a:t> </a:t>
            </a:r>
            <a:r>
              <a:rPr lang="en-US" dirty="0" err="1"/>
              <a:t>taxan</a:t>
            </a:r>
            <a:r>
              <a:rPr lang="en-US" dirty="0"/>
              <a:t> </a:t>
            </a:r>
            <a:r>
              <a:rPr lang="en-US" dirty="0" err="1"/>
              <a:t>malah</a:t>
            </a:r>
            <a:r>
              <a:rPr lang="en-US" dirty="0"/>
              <a:t> </a:t>
            </a:r>
            <a:r>
              <a:rPr lang="en-US" dirty="0" err="1"/>
              <a:t>memperkokoh</a:t>
            </a:r>
            <a:r>
              <a:rPr lang="en-US" dirty="0"/>
              <a:t> </a:t>
            </a:r>
            <a:r>
              <a:rPr lang="en-US" dirty="0" err="1"/>
              <a:t>polimerisasi</a:t>
            </a:r>
            <a:r>
              <a:rPr lang="en-US" dirty="0"/>
              <a:t> tubulin </a:t>
            </a:r>
            <a:r>
              <a:rPr lang="en-US" dirty="0" err="1"/>
              <a:t>shg</a:t>
            </a:r>
            <a:r>
              <a:rPr lang="en-US" dirty="0"/>
              <a:t> </a:t>
            </a:r>
            <a:r>
              <a:rPr lang="en-US" dirty="0" err="1"/>
              <a:t>tidak</a:t>
            </a:r>
            <a:r>
              <a:rPr lang="en-US" dirty="0"/>
              <a:t> </a:t>
            </a:r>
            <a:r>
              <a:rPr lang="en-US" dirty="0" err="1"/>
              <a:t>dapat</a:t>
            </a:r>
            <a:r>
              <a:rPr lang="en-US" dirty="0"/>
              <a:t> </a:t>
            </a:r>
            <a:r>
              <a:rPr lang="en-US" dirty="0" err="1"/>
              <a:t>mengadakan</a:t>
            </a:r>
            <a:r>
              <a:rPr lang="en-US" dirty="0"/>
              <a:t> </a:t>
            </a:r>
            <a:r>
              <a:rPr lang="en-US" dirty="0" err="1"/>
              <a:t>depolimerisasi</a:t>
            </a:r>
            <a:r>
              <a:rPr lang="en-US" dirty="0"/>
              <a:t> </a:t>
            </a:r>
            <a:r>
              <a:rPr lang="en-US" dirty="0" err="1"/>
              <a:t>lagi</a:t>
            </a:r>
            <a:r>
              <a:rPr lang="en-US" dirty="0"/>
              <a:t>.</a:t>
            </a:r>
          </a:p>
        </p:txBody>
      </p:sp>
      <p:sp>
        <p:nvSpPr>
          <p:cNvPr id="4" name="Slide Number Placeholder 3"/>
          <p:cNvSpPr>
            <a:spLocks noGrp="1"/>
          </p:cNvSpPr>
          <p:nvPr>
            <p:ph type="sldNum" sz="quarter" idx="5"/>
          </p:nvPr>
        </p:nvSpPr>
        <p:spPr/>
        <p:txBody>
          <a:bodyPr/>
          <a:lstStyle/>
          <a:p>
            <a:fld id="{DF61EA0F-A667-4B49-8422-0062BC55E249}" type="slidenum">
              <a:rPr lang="en-US" smtClean="0"/>
              <a:t>29</a:t>
            </a:fld>
            <a:endParaRPr lang="en-US"/>
          </a:p>
        </p:txBody>
      </p:sp>
    </p:spTree>
    <p:extLst>
      <p:ext uri="{BB962C8B-B14F-4D97-AF65-F5344CB8AC3E}">
        <p14:creationId xmlns:p14="http://schemas.microsoft.com/office/powerpoint/2010/main" val="1116116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Principles of Cytotoxic Chemotherapy</a:t>
            </a:r>
            <a:r>
              <a:rPr lang="en-US" dirty="0"/>
              <a:t> </a:t>
            </a:r>
          </a:p>
        </p:txBody>
      </p:sp>
      <p:sp>
        <p:nvSpPr>
          <p:cNvPr id="4" name="Slide Number Placeholder 3"/>
          <p:cNvSpPr>
            <a:spLocks noGrp="1"/>
          </p:cNvSpPr>
          <p:nvPr>
            <p:ph type="sldNum" sz="quarter" idx="5"/>
          </p:nvPr>
        </p:nvSpPr>
        <p:spPr/>
        <p:txBody>
          <a:bodyPr/>
          <a:lstStyle/>
          <a:p>
            <a:fld id="{DF61EA0F-A667-4B49-8422-0062BC55E249}" type="slidenum">
              <a:rPr lang="en-US" smtClean="0"/>
              <a:t>40</a:t>
            </a:fld>
            <a:endParaRPr lang="en-US"/>
          </a:p>
        </p:txBody>
      </p:sp>
    </p:spTree>
    <p:extLst>
      <p:ext uri="{BB962C8B-B14F-4D97-AF65-F5344CB8AC3E}">
        <p14:creationId xmlns:p14="http://schemas.microsoft.com/office/powerpoint/2010/main" val="420403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108241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Clumps = </a:t>
            </a:r>
            <a:r>
              <a:rPr lang="en-US" dirty="0" err="1"/>
              <a:t>rumpun</a:t>
            </a:r>
            <a:endParaRPr lang="en-US" dirty="0"/>
          </a:p>
        </p:txBody>
      </p:sp>
      <p:sp>
        <p:nvSpPr>
          <p:cNvPr id="4" name="Slide Number Placeholder 3"/>
          <p:cNvSpPr>
            <a:spLocks noGrp="1"/>
          </p:cNvSpPr>
          <p:nvPr>
            <p:ph type="sldNum" sz="quarter" idx="10"/>
          </p:nvPr>
        </p:nvSpPr>
        <p:spPr/>
        <p:txBody>
          <a:bodyPr/>
          <a:lstStyle/>
          <a:p>
            <a:fld id="{74CF153A-AA23-4053-874E-7548A381FC29}" type="slidenum">
              <a:rPr lang="en-US" smtClean="0"/>
              <a:pPr/>
              <a:t>10</a:t>
            </a:fld>
            <a:endParaRPr lang="en-US"/>
          </a:p>
        </p:txBody>
      </p:sp>
    </p:spTree>
    <p:extLst>
      <p:ext uri="{BB962C8B-B14F-4D97-AF65-F5344CB8AC3E}">
        <p14:creationId xmlns:p14="http://schemas.microsoft.com/office/powerpoint/2010/main" val="101572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Cancer - Introduction I</a:t>
            </a:r>
            <a:endParaRPr lang="en-US" dirty="0"/>
          </a:p>
          <a:p>
            <a:r>
              <a:rPr lang="en-US" dirty="0">
                <a:hlinkClick r:id="rId4"/>
              </a:rPr>
              <a:t>Cancer - Introduction II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12</a:t>
            </a:fld>
            <a:endParaRPr lang="en-US"/>
          </a:p>
        </p:txBody>
      </p:sp>
    </p:spTree>
    <p:extLst>
      <p:ext uri="{BB962C8B-B14F-4D97-AF65-F5344CB8AC3E}">
        <p14:creationId xmlns:p14="http://schemas.microsoft.com/office/powerpoint/2010/main" val="119311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Cancer - Metastasis – YouTube</a:t>
            </a:r>
            <a:r>
              <a:rPr lang="en-US" dirty="0"/>
              <a:t> </a:t>
            </a:r>
          </a:p>
        </p:txBody>
      </p:sp>
      <p:sp>
        <p:nvSpPr>
          <p:cNvPr id="4" name="Slide Number Placeholder 3"/>
          <p:cNvSpPr>
            <a:spLocks noGrp="1"/>
          </p:cNvSpPr>
          <p:nvPr>
            <p:ph type="sldNum" sz="quarter" idx="5"/>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363327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0"/>
              </a:spcBef>
              <a:spcAft>
                <a:spcPct val="0"/>
              </a:spcAft>
              <a:defRPr sz="2000">
                <a:solidFill>
                  <a:schemeClr val="tx1"/>
                </a:solidFill>
                <a:latin typeface="Arial" charset="0"/>
              </a:defRPr>
            </a:lvl6pPr>
            <a:lvl7pPr marL="2971800" indent="-228600" algn="ctr" eaLnBrk="0" fontAlgn="base" hangingPunct="0">
              <a:spcBef>
                <a:spcPct val="0"/>
              </a:spcBef>
              <a:spcAft>
                <a:spcPct val="0"/>
              </a:spcAft>
              <a:defRPr sz="2000">
                <a:solidFill>
                  <a:schemeClr val="tx1"/>
                </a:solidFill>
                <a:latin typeface="Arial" charset="0"/>
              </a:defRPr>
            </a:lvl7pPr>
            <a:lvl8pPr marL="3429000" indent="-228600" algn="ctr" eaLnBrk="0" fontAlgn="base" hangingPunct="0">
              <a:spcBef>
                <a:spcPct val="0"/>
              </a:spcBef>
              <a:spcAft>
                <a:spcPct val="0"/>
              </a:spcAft>
              <a:defRPr sz="2000">
                <a:solidFill>
                  <a:schemeClr val="tx1"/>
                </a:solidFill>
                <a:latin typeface="Arial" charset="0"/>
              </a:defRPr>
            </a:lvl8pPr>
            <a:lvl9pPr marL="3886200" indent="-228600" algn="ctr" eaLnBrk="0" fontAlgn="base" hangingPunct="0">
              <a:spcBef>
                <a:spcPct val="0"/>
              </a:spcBef>
              <a:spcAft>
                <a:spcPct val="0"/>
              </a:spcAft>
              <a:defRPr sz="2000">
                <a:solidFill>
                  <a:schemeClr val="tx1"/>
                </a:solidFill>
                <a:latin typeface="Arial" charset="0"/>
              </a:defRPr>
            </a:lvl9pPr>
          </a:lstStyle>
          <a:p>
            <a:fld id="{21D1FF41-AB02-4046-9CED-B537AB37234A}" type="slidenum">
              <a:rPr lang="en-US" sz="1200">
                <a:solidFill>
                  <a:prstClr val="black"/>
                </a:solidFill>
                <a:latin typeface="Times" pitchFamily="48" charset="0"/>
              </a:rPr>
              <a:pPr/>
              <a:t>14</a:t>
            </a:fld>
            <a:endParaRPr lang="en-US" sz="1200">
              <a:solidFill>
                <a:prstClr val="black"/>
              </a:solidFill>
              <a:latin typeface="Times" pitchFamily="4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34895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Pharmacology - Chemotherapy agents (MOA, </a:t>
            </a:r>
            <a:r>
              <a:rPr lang="en-US" dirty="0" err="1">
                <a:hlinkClick r:id="rId3"/>
              </a:rPr>
              <a:t>Alkalating</a:t>
            </a:r>
            <a:r>
              <a:rPr lang="en-US" dirty="0">
                <a:hlinkClick r:id="rId3"/>
              </a:rPr>
              <a:t>, antimetabolites, topoisomerase, antimitotic )</a:t>
            </a:r>
            <a:r>
              <a:rPr lang="en-US" dirty="0"/>
              <a:t> </a:t>
            </a:r>
          </a:p>
        </p:txBody>
      </p:sp>
      <p:sp>
        <p:nvSpPr>
          <p:cNvPr id="4" name="Slide Number Placeholder 3"/>
          <p:cNvSpPr>
            <a:spLocks noGrp="1"/>
          </p:cNvSpPr>
          <p:nvPr>
            <p:ph type="sldNum" sz="quarter" idx="5"/>
          </p:nvPr>
        </p:nvSpPr>
        <p:spPr/>
        <p:txBody>
          <a:bodyPr/>
          <a:lstStyle/>
          <a:p>
            <a:fld id="{DF61EA0F-A667-4B49-8422-0062BC55E249}" type="slidenum">
              <a:rPr lang="en-US" smtClean="0"/>
              <a:t>17</a:t>
            </a:fld>
            <a:endParaRPr lang="en-US"/>
          </a:p>
        </p:txBody>
      </p:sp>
    </p:spTree>
    <p:extLst>
      <p:ext uri="{BB962C8B-B14F-4D97-AF65-F5344CB8AC3E}">
        <p14:creationId xmlns:p14="http://schemas.microsoft.com/office/powerpoint/2010/main" val="1949535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Acute Complications of Chemotherapy (side effects, adverse effects)</a:t>
            </a:r>
            <a:r>
              <a:rPr lang="en-US" dirty="0"/>
              <a:t>  bruising=</a:t>
            </a:r>
            <a:r>
              <a:rPr lang="en-US" dirty="0" err="1"/>
              <a:t>memar</a:t>
            </a:r>
            <a:r>
              <a:rPr lang="en-US" dirty="0"/>
              <a:t>, numbness= </a:t>
            </a:r>
            <a:r>
              <a:rPr lang="en-US" dirty="0" err="1"/>
              <a:t>mati</a:t>
            </a:r>
            <a:r>
              <a:rPr lang="en-US" dirty="0"/>
              <a:t> rasa (</a:t>
            </a:r>
            <a:r>
              <a:rPr lang="en-US" dirty="0" err="1"/>
              <a:t>kebas</a:t>
            </a:r>
            <a:r>
              <a:rPr lang="en-US" dirty="0"/>
              <a:t>), chemo brain</a:t>
            </a:r>
            <a:r>
              <a:rPr lang="en-US" dirty="0">
                <a:sym typeface="Wingdings" panose="05000000000000000000" pitchFamily="2" charset="2"/>
              </a:rPr>
              <a:t> </a:t>
            </a:r>
            <a:r>
              <a:rPr lang="en-US" dirty="0" err="1">
                <a:sym typeface="Wingdings" panose="05000000000000000000" pitchFamily="2" charset="2"/>
              </a:rPr>
              <a:t>masalah</a:t>
            </a:r>
            <a:r>
              <a:rPr lang="en-US" dirty="0">
                <a:sym typeface="Wingdings" panose="05000000000000000000" pitchFamily="2" charset="2"/>
              </a:rPr>
              <a:t> </a:t>
            </a:r>
            <a:r>
              <a:rPr lang="en-US" dirty="0" err="1">
                <a:sym typeface="Wingdings" panose="05000000000000000000" pitchFamily="2" charset="2"/>
              </a:rPr>
              <a:t>kognitif</a:t>
            </a:r>
            <a:r>
              <a:rPr lang="en-US" dirty="0">
                <a:sym typeface="Wingdings" panose="05000000000000000000" pitchFamily="2" charset="2"/>
              </a:rPr>
              <a:t> (</a:t>
            </a:r>
            <a:r>
              <a:rPr lang="en-US" dirty="0" err="1">
                <a:sym typeface="Wingdings" panose="05000000000000000000" pitchFamily="2" charset="2"/>
              </a:rPr>
              <a:t>lupa</a:t>
            </a:r>
            <a:r>
              <a:rPr lang="en-US" dirty="0">
                <a:sym typeface="Wingdings" panose="05000000000000000000" pitchFamily="2" charset="2"/>
              </a:rPr>
              <a:t>, </a:t>
            </a:r>
            <a:r>
              <a:rPr lang="en-US" dirty="0" err="1">
                <a:sym typeface="Wingdings" panose="05000000000000000000" pitchFamily="2" charset="2"/>
              </a:rPr>
              <a:t>sulit</a:t>
            </a:r>
            <a:r>
              <a:rPr lang="en-US" dirty="0">
                <a:sym typeface="Wingdings" panose="05000000000000000000" pitchFamily="2" charset="2"/>
              </a:rPr>
              <a:t> </a:t>
            </a:r>
            <a:r>
              <a:rPr lang="en-US" dirty="0" err="1">
                <a:sym typeface="Wingdings" panose="05000000000000000000" pitchFamily="2" charset="2"/>
              </a:rPr>
              <a:t>mengingat</a:t>
            </a:r>
            <a:r>
              <a:rPr lang="en-US" dirty="0">
                <a:sym typeface="Wingdings" panose="05000000000000000000" pitchFamily="2" charset="2"/>
              </a:rPr>
              <a:t>, </a:t>
            </a:r>
            <a:r>
              <a:rPr lang="en-US" dirty="0" err="1">
                <a:sym typeface="Wingdings" panose="05000000000000000000" pitchFamily="2" charset="2"/>
              </a:rPr>
              <a:t>sulit</a:t>
            </a:r>
            <a:r>
              <a:rPr lang="en-US" dirty="0">
                <a:sym typeface="Wingdings" panose="05000000000000000000" pitchFamily="2" charset="2"/>
              </a:rPr>
              <a:t> </a:t>
            </a:r>
            <a:r>
              <a:rPr lang="en-US" dirty="0" err="1">
                <a:sym typeface="Wingdings" panose="05000000000000000000" pitchFamily="2" charset="2"/>
              </a:rPr>
              <a:t>konsentrasi</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18</a:t>
            </a:fld>
            <a:endParaRPr lang="en-US"/>
          </a:p>
        </p:txBody>
      </p:sp>
    </p:spTree>
    <p:extLst>
      <p:ext uri="{BB962C8B-B14F-4D97-AF65-F5344CB8AC3E}">
        <p14:creationId xmlns:p14="http://schemas.microsoft.com/office/powerpoint/2010/main" val="190781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Deskuamasi</a:t>
            </a:r>
            <a:r>
              <a:rPr lang="en-US" dirty="0"/>
              <a:t>=</a:t>
            </a:r>
            <a:r>
              <a:rPr lang="en-US" dirty="0" err="1"/>
              <a:t>pengelupasan</a:t>
            </a:r>
            <a:r>
              <a:rPr lang="en-US" dirty="0"/>
              <a:t> </a:t>
            </a:r>
            <a:r>
              <a:rPr lang="en-US" dirty="0" err="1"/>
              <a:t>kulit</a:t>
            </a:r>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23</a:t>
            </a:fld>
            <a:endParaRPr lang="en-US"/>
          </a:p>
        </p:txBody>
      </p:sp>
    </p:spTree>
    <p:extLst>
      <p:ext uri="{BB962C8B-B14F-4D97-AF65-F5344CB8AC3E}">
        <p14:creationId xmlns:p14="http://schemas.microsoft.com/office/powerpoint/2010/main" val="348425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EEBAAA-29B5-4AF5-BC5F-7E580C2900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0226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95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6E925B-E689-475D-95A9-A505122A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33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5" name="Date Placeholder 4"/>
          <p:cNvSpPr>
            <a:spLocks noGrp="1"/>
          </p:cNvSpPr>
          <p:nvPr>
            <p:ph type="dt" sz="half" idx="10"/>
          </p:nvPr>
        </p:nvSpPr>
        <p:spPr/>
        <p:txBody>
          <a:bodyPr/>
          <a:lstStyle/>
          <a:p>
            <a:fld id="{8BEEBAAA-29B5-4AF5-BC5F-7E580C29002D}"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
        <p:nvSpPr>
          <p:cNvPr id="9" name="Rectangle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endParaRPr lang="en-US" dirty="0"/>
          </a:p>
        </p:txBody>
      </p:sp>
      <p:sp>
        <p:nvSpPr>
          <p:cNvPr id="5" name="Text Placeholder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7" name="Date Placeholder 6"/>
          <p:cNvSpPr>
            <a:spLocks noGrp="1"/>
          </p:cNvSpPr>
          <p:nvPr>
            <p:ph type="dt" sz="half" idx="10"/>
          </p:nvPr>
        </p:nvSpPr>
        <p:spPr/>
        <p:txBody>
          <a:bodyPr/>
          <a:lstStyle/>
          <a:p>
            <a:fld id="{8BEEBAAA-29B5-4AF5-BC5F-7E580C29002D}" type="datetimeFigureOut">
              <a:rPr lang="en-US" smtClean="0"/>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5/15/2025</a:t>
            </a:fld>
            <a:endParaRPr lang="en-US"/>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www.bing.com/ck/a?!&amp;&amp;p=01a5a5606d9486b5JmltdHM9MTcyNDExMjAwMCZpZ3VpZD0yMzE1OGNhMy04YmE3LTY5YmQtMzk5ZC05ZTRjOGFmMTY4MDcmaW5zaWQ9NTcxMQ&amp;ptn=3&amp;ver=2&amp;hsh=3&amp;fclid=23158ca3-8ba7-69bd-399d-9e4c8af16807&amp;psq=hiperplasia+adalah&amp;u=a1aHR0cHM6Ly9pZC53aWtpcGVkaWEub3JnL3dpa2kvSGlwZXJwbGFzaQ&amp;ntb=1" TargetMode="Externa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eg"/><Relationship Id="rId7" Type="http://schemas.openxmlformats.org/officeDocument/2006/relationships/image" Target="../media/image40.svg"/><Relationship Id="rId12"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www.cancer.org/cancer/managing-cancer/treatment-types/immunotherapy/monoclonal-antibodies.html"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9.pn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7.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r>
              <a:rPr lang="en-US" dirty="0" err="1"/>
              <a:t>Farmakoterapi</a:t>
            </a:r>
            <a:r>
              <a:rPr lang="en-US" dirty="0"/>
              <a:t> </a:t>
            </a:r>
            <a:r>
              <a:rPr lang="en-US" dirty="0" err="1"/>
              <a:t>Kanker</a:t>
            </a:r>
            <a:r>
              <a:rPr lang="en-US" dirty="0"/>
              <a:t>:</a:t>
            </a:r>
            <a:br>
              <a:rPr lang="en-US" dirty="0"/>
            </a:br>
            <a:r>
              <a:rPr lang="en-US" dirty="0" err="1"/>
              <a:t>Prinsip</a:t>
            </a:r>
            <a:r>
              <a:rPr lang="en-US" dirty="0"/>
              <a:t> Dasar</a:t>
            </a:r>
          </a:p>
        </p:txBody>
      </p:sp>
      <p:sp>
        <p:nvSpPr>
          <p:cNvPr id="3" name="Subtitle 2"/>
          <p:cNvSpPr>
            <a:spLocks noGrp="1"/>
          </p:cNvSpPr>
          <p:nvPr>
            <p:ph type="subTitle" idx="1"/>
          </p:nvPr>
        </p:nvSpPr>
        <p:spPr>
          <a:xfrm>
            <a:off x="838202" y="4983481"/>
            <a:ext cx="7208518" cy="1223010"/>
          </a:xfrm>
        </p:spPr>
        <p:txBody>
          <a:bodyPr>
            <a:noAutofit/>
          </a:bodyPr>
          <a:lstStyle/>
          <a:p>
            <a:pPr>
              <a:lnSpc>
                <a:spcPct val="100000"/>
              </a:lnSpc>
            </a:pPr>
            <a:r>
              <a:rPr lang="en-US" sz="1800" dirty="0" err="1">
                <a:solidFill>
                  <a:schemeClr val="tx1"/>
                </a:solidFill>
              </a:rPr>
              <a:t>Kuliah</a:t>
            </a:r>
            <a:r>
              <a:rPr lang="en-US" sz="1800" dirty="0">
                <a:solidFill>
                  <a:schemeClr val="tx1"/>
                </a:solidFill>
              </a:rPr>
              <a:t> </a:t>
            </a:r>
            <a:r>
              <a:rPr lang="en-US" sz="1800" dirty="0" err="1">
                <a:solidFill>
                  <a:schemeClr val="tx1"/>
                </a:solidFill>
              </a:rPr>
              <a:t>Farmakoterapi</a:t>
            </a:r>
            <a:r>
              <a:rPr lang="en-US" sz="1800" dirty="0">
                <a:solidFill>
                  <a:schemeClr val="tx1"/>
                </a:solidFill>
              </a:rPr>
              <a:t> </a:t>
            </a:r>
            <a:r>
              <a:rPr lang="en-US" sz="1800" dirty="0" err="1">
                <a:solidFill>
                  <a:schemeClr val="tx1"/>
                </a:solidFill>
              </a:rPr>
              <a:t>Infeksi</a:t>
            </a:r>
            <a:r>
              <a:rPr lang="en-US" sz="1800" dirty="0">
                <a:solidFill>
                  <a:schemeClr val="tx1"/>
                </a:solidFill>
              </a:rPr>
              <a:t> Imun </a:t>
            </a:r>
            <a:r>
              <a:rPr lang="en-US" sz="1800" dirty="0" err="1">
                <a:solidFill>
                  <a:schemeClr val="tx1"/>
                </a:solidFill>
              </a:rPr>
              <a:t>Kanker</a:t>
            </a:r>
            <a:r>
              <a:rPr lang="en-US" sz="1800" dirty="0">
                <a:solidFill>
                  <a:schemeClr val="tx1"/>
                </a:solidFill>
              </a:rPr>
              <a:t> (FM15215)</a:t>
            </a:r>
          </a:p>
          <a:p>
            <a:pPr>
              <a:lnSpc>
                <a:spcPct val="100000"/>
              </a:lnSpc>
            </a:pPr>
            <a:r>
              <a:rPr lang="en-US" sz="1800" dirty="0">
                <a:solidFill>
                  <a:schemeClr val="tx1"/>
                </a:solidFill>
              </a:rPr>
              <a:t>Program Magister </a:t>
            </a:r>
            <a:r>
              <a:rPr lang="en-US" sz="1800" dirty="0" err="1">
                <a:solidFill>
                  <a:schemeClr val="tx1"/>
                </a:solidFill>
              </a:rPr>
              <a:t>Ilmu</a:t>
            </a:r>
            <a:r>
              <a:rPr lang="en-US" sz="1800" dirty="0">
                <a:solidFill>
                  <a:schemeClr val="tx1"/>
                </a:solidFill>
              </a:rPr>
              <a:t> Farmasi</a:t>
            </a:r>
          </a:p>
          <a:p>
            <a:pPr>
              <a:lnSpc>
                <a:spcPct val="100000"/>
              </a:lnSpc>
            </a:pPr>
            <a:r>
              <a:rPr lang="en-US" sz="1800" dirty="0">
                <a:solidFill>
                  <a:schemeClr val="tx1"/>
                </a:solidFill>
              </a:rPr>
              <a:t>Prof. Poppy Anjelisa </a:t>
            </a:r>
            <a:r>
              <a:rPr lang="en-US" sz="1800" dirty="0" err="1">
                <a:solidFill>
                  <a:schemeClr val="tx1"/>
                </a:solidFill>
              </a:rPr>
              <a:t>Zaitun</a:t>
            </a:r>
            <a:r>
              <a:rPr lang="en-US" sz="1800" dirty="0">
                <a:solidFill>
                  <a:schemeClr val="tx1"/>
                </a:solidFill>
              </a:rPr>
              <a:t> </a:t>
            </a:r>
            <a:r>
              <a:rPr lang="en-US" sz="1800" dirty="0" err="1">
                <a:solidFill>
                  <a:schemeClr val="tx1"/>
                </a:solidFill>
              </a:rPr>
              <a:t>Hasibuan</a:t>
            </a:r>
            <a:endParaRPr lang="en-US" sz="1800" dirty="0">
              <a:solidFill>
                <a:schemeClr val="tx1"/>
              </a:solidFill>
            </a:endParaRPr>
          </a:p>
        </p:txBody>
      </p:sp>
      <p:pic>
        <p:nvPicPr>
          <p:cNvPr id="5" name="Picture 4">
            <a:extLst>
              <a:ext uri="{FF2B5EF4-FFF2-40B4-BE49-F238E27FC236}">
                <a16:creationId xmlns:a16="http://schemas.microsoft.com/office/drawing/2014/main" id="{78F2783B-5273-DB30-7379-BA2C6B52F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675" y="0"/>
            <a:ext cx="4876801" cy="4876801"/>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2"/>
          </p:nvPr>
        </p:nvSpPr>
        <p:spPr/>
        <p:txBody>
          <a:bodyPr/>
          <a:lstStyle/>
          <a:p>
            <a:pPr eaLnBrk="1" hangingPunct="1"/>
            <a:r>
              <a:rPr lang="en-US" sz="2000"/>
              <a:t>Cells in culture and in vivo exhibit contact-inhibition</a:t>
            </a:r>
          </a:p>
          <a:p>
            <a:pPr eaLnBrk="1" hangingPunct="1"/>
            <a:endParaRPr lang="en-US" sz="2000"/>
          </a:p>
          <a:p>
            <a:pPr eaLnBrk="1" hangingPunct="1"/>
            <a:r>
              <a:rPr lang="en-US" sz="2000"/>
              <a:t>Cancer cells lack contact inhibition feedback mechanisms. Clumps or foci develop.</a:t>
            </a:r>
          </a:p>
          <a:p>
            <a:pPr eaLnBrk="1" hangingPunct="1"/>
            <a:endParaRPr lang="en-US"/>
          </a:p>
        </p:txBody>
      </p:sp>
      <p:sp>
        <p:nvSpPr>
          <p:cNvPr id="9220" name="Rectangle 4"/>
          <p:cNvSpPr>
            <a:spLocks noChangeArrowheads="1"/>
          </p:cNvSpPr>
          <p:nvPr/>
        </p:nvSpPr>
        <p:spPr bwMode="auto">
          <a:xfrm>
            <a:off x="2209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r>
              <a:rPr lang="en-US" sz="4400">
                <a:solidFill>
                  <a:schemeClr val="tx2"/>
                </a:solidFill>
              </a:rPr>
            </a:br>
            <a:endParaRPr lang="en-US" sz="4400">
              <a:solidFill>
                <a:schemeClr val="tx2"/>
              </a:solidFill>
            </a:endParaRPr>
          </a:p>
        </p:txBody>
      </p:sp>
      <p:sp>
        <p:nvSpPr>
          <p:cNvPr id="9221" name="Rectangle 5"/>
          <p:cNvSpPr>
            <a:spLocks noChangeArrowheads="1"/>
          </p:cNvSpPr>
          <p:nvPr/>
        </p:nvSpPr>
        <p:spPr bwMode="auto">
          <a:xfrm>
            <a:off x="6172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000"/>
          </a:p>
        </p:txBody>
      </p:sp>
      <p:sp>
        <p:nvSpPr>
          <p:cNvPr id="9222" name="Rectangle 6"/>
          <p:cNvSpPr>
            <a:spLocks noChangeArrowheads="1"/>
          </p:cNvSpPr>
          <p:nvPr/>
        </p:nvSpPr>
        <p:spPr bwMode="auto">
          <a:xfrm>
            <a:off x="22860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endParaRPr>
          </a:p>
        </p:txBody>
      </p:sp>
      <p:sp>
        <p:nvSpPr>
          <p:cNvPr id="9223" name="Rectangle 7"/>
          <p:cNvSpPr>
            <a:spLocks noChangeArrowheads="1"/>
          </p:cNvSpPr>
          <p:nvPr/>
        </p:nvSpPr>
        <p:spPr bwMode="auto">
          <a:xfrm>
            <a:off x="2209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endParaRPr>
          </a:p>
        </p:txBody>
      </p:sp>
      <p:pic>
        <p:nvPicPr>
          <p:cNvPr id="9224" name="Picture 8" descr="D:\MEDIA\1363\1363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1" y="990600"/>
            <a:ext cx="31988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260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Penyebab</a:t>
            </a:r>
            <a:r>
              <a:rPr lang="en-US" dirty="0"/>
              <a:t> </a:t>
            </a:r>
            <a:r>
              <a:rPr lang="en-US" dirty="0" err="1"/>
              <a:t>Kanker</a:t>
            </a:r>
            <a:endParaRPr lang="en-US" dirty="0"/>
          </a:p>
        </p:txBody>
      </p:sp>
      <p:sp>
        <p:nvSpPr>
          <p:cNvPr id="3" name="Content Placeholder 2"/>
          <p:cNvSpPr>
            <a:spLocks noGrp="1"/>
          </p:cNvSpPr>
          <p:nvPr>
            <p:ph idx="1"/>
          </p:nvPr>
        </p:nvSpPr>
        <p:spPr>
          <a:xfrm>
            <a:off x="415704" y="1521929"/>
            <a:ext cx="2620618" cy="2114406"/>
          </a:xfrm>
          <a:ln>
            <a:solidFill>
              <a:schemeClr val="bg1"/>
            </a:solidFill>
          </a:ln>
        </p:spPr>
        <p:txBody>
          <a:bodyPr>
            <a:normAutofit/>
          </a:bodyPr>
          <a:lstStyle/>
          <a:p>
            <a:pPr>
              <a:spcBef>
                <a:spcPts val="0"/>
              </a:spcBef>
              <a:spcAft>
                <a:spcPts val="600"/>
              </a:spcAft>
            </a:pPr>
            <a:r>
              <a:rPr lang="id-ID" sz="2000" dirty="0">
                <a:solidFill>
                  <a:schemeClr val="tx1"/>
                </a:solidFill>
              </a:rPr>
              <a:t>Faktor endogen</a:t>
            </a:r>
          </a:p>
          <a:p>
            <a:pPr marL="457200" indent="-457200">
              <a:lnSpc>
                <a:spcPct val="110000"/>
              </a:lnSpc>
              <a:spcBef>
                <a:spcPts val="0"/>
              </a:spcBef>
              <a:spcAft>
                <a:spcPts val="600"/>
              </a:spcAft>
              <a:buFont typeface="+mj-lt"/>
              <a:buAutoNum type="arabicPeriod"/>
            </a:pPr>
            <a:r>
              <a:rPr lang="id-ID" sz="2000" dirty="0">
                <a:solidFill>
                  <a:schemeClr val="tx1"/>
                </a:solidFill>
              </a:rPr>
              <a:t>Genetik</a:t>
            </a:r>
          </a:p>
          <a:p>
            <a:pPr marL="457200" indent="-457200">
              <a:lnSpc>
                <a:spcPct val="110000"/>
              </a:lnSpc>
              <a:spcBef>
                <a:spcPts val="0"/>
              </a:spcBef>
              <a:spcAft>
                <a:spcPts val="600"/>
              </a:spcAft>
              <a:buFont typeface="+mj-lt"/>
              <a:buAutoNum type="arabicPeriod"/>
            </a:pPr>
            <a:r>
              <a:rPr lang="id-ID" sz="2000" dirty="0">
                <a:solidFill>
                  <a:schemeClr val="tx1"/>
                </a:solidFill>
              </a:rPr>
              <a:t>Penyakit</a:t>
            </a:r>
          </a:p>
          <a:p>
            <a:pPr marL="457200" indent="-457200">
              <a:lnSpc>
                <a:spcPct val="110000"/>
              </a:lnSpc>
              <a:spcBef>
                <a:spcPts val="0"/>
              </a:spcBef>
              <a:spcAft>
                <a:spcPts val="600"/>
              </a:spcAft>
              <a:buFont typeface="+mj-lt"/>
              <a:buAutoNum type="arabicPeriod"/>
            </a:pPr>
            <a:r>
              <a:rPr lang="id-ID" sz="2000" dirty="0">
                <a:solidFill>
                  <a:schemeClr val="tx1"/>
                </a:solidFill>
              </a:rPr>
              <a:t> hormon</a:t>
            </a:r>
          </a:p>
          <a:p>
            <a:pPr>
              <a:spcBef>
                <a:spcPts val="0"/>
              </a:spcBef>
              <a:spcAft>
                <a:spcPts val="600"/>
              </a:spcAft>
            </a:pPr>
            <a:endParaRPr lang="en-US" sz="2000" dirty="0">
              <a:solidFill>
                <a:schemeClr val="tx1"/>
              </a:solidFill>
            </a:endParaRPr>
          </a:p>
          <a:p>
            <a:pPr>
              <a:spcBef>
                <a:spcPts val="0"/>
              </a:spcBef>
              <a:spcAft>
                <a:spcPts val="600"/>
              </a:spcAft>
            </a:pPr>
            <a:endParaRPr lang="en-US" sz="2000" dirty="0">
              <a:solidFill>
                <a:schemeClr val="tx1"/>
              </a:solidFill>
            </a:endParaRPr>
          </a:p>
          <a:p>
            <a:pPr>
              <a:spcBef>
                <a:spcPts val="0"/>
              </a:spcBef>
              <a:spcAft>
                <a:spcPts val="600"/>
              </a:spcAft>
            </a:pPr>
            <a:endParaRPr lang="en-US" sz="2000" dirty="0">
              <a:solidFill>
                <a:schemeClr val="tx1"/>
              </a:solidFill>
            </a:endParaRPr>
          </a:p>
        </p:txBody>
      </p:sp>
      <p:pic>
        <p:nvPicPr>
          <p:cNvPr id="11" name="Picture 10"/>
          <p:cNvPicPr>
            <a:picLocks noChangeAspect="1"/>
          </p:cNvPicPr>
          <p:nvPr/>
        </p:nvPicPr>
        <p:blipFill>
          <a:blip r:embed="rId2"/>
          <a:stretch>
            <a:fillRect/>
          </a:stretch>
        </p:blipFill>
        <p:spPr>
          <a:xfrm>
            <a:off x="7408335" y="4495751"/>
            <a:ext cx="4036895" cy="1682040"/>
          </a:xfrm>
          <a:prstGeom prst="rect">
            <a:avLst/>
          </a:prstGeom>
        </p:spPr>
      </p:pic>
      <p:pic>
        <p:nvPicPr>
          <p:cNvPr id="7" name="Picture 6"/>
          <p:cNvPicPr>
            <a:picLocks noChangeAspect="1"/>
          </p:cNvPicPr>
          <p:nvPr/>
        </p:nvPicPr>
        <p:blipFill>
          <a:blip r:embed="rId3"/>
          <a:stretch>
            <a:fillRect/>
          </a:stretch>
        </p:blipFill>
        <p:spPr>
          <a:xfrm>
            <a:off x="7406628" y="1840906"/>
            <a:ext cx="4038600" cy="2257425"/>
          </a:xfrm>
          <a:prstGeom prst="rect">
            <a:avLst/>
          </a:prstGeom>
        </p:spPr>
      </p:pic>
      <p:sp>
        <p:nvSpPr>
          <p:cNvPr id="10" name="Content Placeholder 2"/>
          <p:cNvSpPr txBox="1">
            <a:spLocks/>
          </p:cNvSpPr>
          <p:nvPr/>
        </p:nvSpPr>
        <p:spPr>
          <a:xfrm>
            <a:off x="2900012" y="1511175"/>
            <a:ext cx="3841030" cy="3101760"/>
          </a:xfrm>
          <a:prstGeom prst="rect">
            <a:avLst/>
          </a:prstGeom>
          <a:ln>
            <a:solidFill>
              <a:schemeClr val="bg1"/>
            </a:solidFill>
          </a:ln>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id-ID" sz="2000" dirty="0">
                <a:solidFill>
                  <a:schemeClr val="tx1"/>
                </a:solidFill>
              </a:rPr>
              <a:t>Faktor e</a:t>
            </a:r>
            <a:r>
              <a:rPr lang="en-US" sz="2000" dirty="0" err="1">
                <a:solidFill>
                  <a:schemeClr val="tx1"/>
                </a:solidFill>
              </a:rPr>
              <a:t>kso</a:t>
            </a:r>
            <a:r>
              <a:rPr lang="id-ID" sz="2000" dirty="0">
                <a:solidFill>
                  <a:schemeClr val="tx1"/>
                </a:solidFill>
              </a:rPr>
              <a:t>gen</a:t>
            </a:r>
          </a:p>
          <a:p>
            <a:pPr marL="457200" indent="-457200">
              <a:spcBef>
                <a:spcPts val="0"/>
              </a:spcBef>
              <a:spcAft>
                <a:spcPts val="600"/>
              </a:spcAft>
              <a:buFont typeface="+mj-lt"/>
              <a:buAutoNum type="arabicPeriod"/>
            </a:pPr>
            <a:r>
              <a:rPr lang="en-US" sz="2000" dirty="0" err="1">
                <a:solidFill>
                  <a:schemeClr val="tx1"/>
                </a:solidFill>
              </a:rPr>
              <a:t>makanan</a:t>
            </a:r>
            <a:endParaRPr lang="id-ID" sz="2000" dirty="0">
              <a:solidFill>
                <a:schemeClr val="tx1"/>
              </a:solidFill>
            </a:endParaRPr>
          </a:p>
          <a:p>
            <a:pPr marL="457200" indent="-457200">
              <a:spcBef>
                <a:spcPts val="0"/>
              </a:spcBef>
              <a:spcAft>
                <a:spcPts val="600"/>
              </a:spcAft>
              <a:buFont typeface="+mj-lt"/>
              <a:buAutoNum type="arabicPeriod"/>
            </a:pPr>
            <a:r>
              <a:rPr lang="en-US" sz="2000" dirty="0">
                <a:solidFill>
                  <a:schemeClr val="tx1"/>
                </a:solidFill>
              </a:rPr>
              <a:t>Virus (HPV, EBV)</a:t>
            </a:r>
            <a:endParaRPr lang="id-ID" sz="2000" dirty="0">
              <a:solidFill>
                <a:schemeClr val="tx1"/>
              </a:solidFill>
            </a:endParaRPr>
          </a:p>
          <a:p>
            <a:pPr marL="457200" indent="-457200">
              <a:lnSpc>
                <a:spcPct val="100000"/>
              </a:lnSpc>
              <a:spcBef>
                <a:spcPts val="0"/>
              </a:spcBef>
              <a:spcAft>
                <a:spcPts val="600"/>
              </a:spcAft>
              <a:buFont typeface="+mj-lt"/>
              <a:buAutoNum type="arabicPeriod"/>
            </a:pPr>
            <a:r>
              <a:rPr lang="id-ID" sz="2000" dirty="0">
                <a:solidFill>
                  <a:schemeClr val="tx1"/>
                </a:solidFill>
              </a:rPr>
              <a:t> </a:t>
            </a:r>
            <a:r>
              <a:rPr lang="en-US" sz="2000" dirty="0" err="1">
                <a:solidFill>
                  <a:schemeClr val="tx1"/>
                </a:solidFill>
              </a:rPr>
              <a:t>karsinogenik</a:t>
            </a:r>
            <a:r>
              <a:rPr lang="en-US" sz="2000" dirty="0">
                <a:solidFill>
                  <a:schemeClr val="tx1"/>
                </a:solidFill>
              </a:rPr>
              <a:t> (</a:t>
            </a:r>
            <a:r>
              <a:rPr lang="en-US" sz="2000" dirty="0" err="1">
                <a:solidFill>
                  <a:schemeClr val="tx1"/>
                </a:solidFill>
              </a:rPr>
              <a:t>polusi</a:t>
            </a:r>
            <a:r>
              <a:rPr lang="en-US" sz="2000" dirty="0">
                <a:solidFill>
                  <a:schemeClr val="tx1"/>
                </a:solidFill>
              </a:rPr>
              <a:t> </a:t>
            </a:r>
            <a:r>
              <a:rPr lang="en-US" sz="2000" dirty="0" err="1">
                <a:solidFill>
                  <a:schemeClr val="tx1"/>
                </a:solidFill>
              </a:rPr>
              <a:t>udara</a:t>
            </a:r>
            <a:r>
              <a:rPr lang="en-US" sz="2000" dirty="0">
                <a:solidFill>
                  <a:schemeClr val="tx1"/>
                </a:solidFill>
              </a:rPr>
              <a:t>, </a:t>
            </a:r>
            <a:r>
              <a:rPr lang="en-US" sz="2000" dirty="0" err="1">
                <a:solidFill>
                  <a:schemeClr val="tx1"/>
                </a:solidFill>
              </a:rPr>
              <a:t>zat</a:t>
            </a:r>
            <a:r>
              <a:rPr lang="en-US" sz="2000" dirty="0">
                <a:solidFill>
                  <a:schemeClr val="tx1"/>
                </a:solidFill>
              </a:rPr>
              <a:t> </a:t>
            </a:r>
            <a:r>
              <a:rPr lang="en-US" sz="2000" dirty="0" err="1">
                <a:solidFill>
                  <a:schemeClr val="tx1"/>
                </a:solidFill>
              </a:rPr>
              <a:t>warna</a:t>
            </a:r>
            <a:r>
              <a:rPr lang="en-US" sz="2000" dirty="0">
                <a:solidFill>
                  <a:schemeClr val="tx1"/>
                </a:solidFill>
              </a:rPr>
              <a:t>, </a:t>
            </a:r>
            <a:r>
              <a:rPr lang="en-US" sz="2000" dirty="0" err="1">
                <a:solidFill>
                  <a:schemeClr val="tx1"/>
                </a:solidFill>
              </a:rPr>
              <a:t>logam</a:t>
            </a:r>
            <a:r>
              <a:rPr lang="en-US" sz="2000" dirty="0">
                <a:solidFill>
                  <a:schemeClr val="tx1"/>
                </a:solidFill>
              </a:rPr>
              <a:t> </a:t>
            </a:r>
            <a:r>
              <a:rPr lang="en-US" sz="2000" dirty="0" err="1">
                <a:solidFill>
                  <a:schemeClr val="tx1"/>
                </a:solidFill>
              </a:rPr>
              <a:t>berat</a:t>
            </a:r>
            <a:r>
              <a:rPr lang="en-US" sz="2000" dirty="0">
                <a:solidFill>
                  <a:schemeClr val="tx1"/>
                </a:solidFill>
              </a:rPr>
              <a:t>)</a:t>
            </a:r>
          </a:p>
          <a:p>
            <a:pPr marL="457200" indent="-457200">
              <a:spcBef>
                <a:spcPts val="0"/>
              </a:spcBef>
              <a:spcAft>
                <a:spcPts val="600"/>
              </a:spcAft>
              <a:buFont typeface="+mj-lt"/>
              <a:buAutoNum type="arabicPeriod"/>
            </a:pPr>
            <a:r>
              <a:rPr lang="en-US" sz="2000" dirty="0" err="1">
                <a:solidFill>
                  <a:schemeClr val="tx1"/>
                </a:solidFill>
              </a:rPr>
              <a:t>Obat</a:t>
            </a:r>
            <a:r>
              <a:rPr lang="en-US" sz="2000" dirty="0">
                <a:solidFill>
                  <a:schemeClr val="tx1"/>
                </a:solidFill>
              </a:rPr>
              <a:t> (</a:t>
            </a:r>
            <a:r>
              <a:rPr lang="en-US" sz="2000" dirty="0" err="1">
                <a:solidFill>
                  <a:schemeClr val="tx1"/>
                </a:solidFill>
              </a:rPr>
              <a:t>contoh</a:t>
            </a:r>
            <a:r>
              <a:rPr lang="en-US" sz="2000" dirty="0">
                <a:solidFill>
                  <a:schemeClr val="tx1"/>
                </a:solidFill>
              </a:rPr>
              <a:t>: </a:t>
            </a:r>
            <a:r>
              <a:rPr lang="en-US" sz="2000" dirty="0" err="1">
                <a:solidFill>
                  <a:schemeClr val="tx1"/>
                </a:solidFill>
              </a:rPr>
              <a:t>siklofosfamid</a:t>
            </a:r>
            <a:r>
              <a:rPr lang="en-US" sz="2000" dirty="0">
                <a:solidFill>
                  <a:schemeClr val="tx1"/>
                </a:solidFill>
              </a:rPr>
              <a:t>)</a:t>
            </a:r>
            <a:endParaRPr lang="id-ID" sz="2000" dirty="0">
              <a:solidFill>
                <a:schemeClr val="tx1"/>
              </a:solidFill>
            </a:endParaRPr>
          </a:p>
          <a:p>
            <a:pPr>
              <a:spcBef>
                <a:spcPts val="0"/>
              </a:spcBef>
              <a:spcAft>
                <a:spcPts val="600"/>
              </a:spcAft>
            </a:pPr>
            <a:endParaRPr lang="en-US" sz="2000" dirty="0">
              <a:solidFill>
                <a:schemeClr val="tx1"/>
              </a:solidFill>
            </a:endParaRPr>
          </a:p>
          <a:p>
            <a:pPr>
              <a:spcBef>
                <a:spcPts val="0"/>
              </a:spcBef>
              <a:spcAft>
                <a:spcPts val="600"/>
              </a:spcAft>
            </a:pPr>
            <a:endParaRPr lang="en-US" sz="2000" dirty="0">
              <a:solidFill>
                <a:schemeClr val="tx1"/>
              </a:solidFill>
            </a:endParaRPr>
          </a:p>
          <a:p>
            <a:pPr>
              <a:spcBef>
                <a:spcPts val="0"/>
              </a:spcBef>
              <a:spcAft>
                <a:spcPts val="600"/>
              </a:spcAft>
            </a:pPr>
            <a:endParaRPr lang="en-US" sz="2000" dirty="0">
              <a:solidFill>
                <a:schemeClr val="tx1"/>
              </a:solidFill>
            </a:endParaRPr>
          </a:p>
        </p:txBody>
      </p:sp>
      <p:pic>
        <p:nvPicPr>
          <p:cNvPr id="3074" name="Picture 2" descr="Contoh Pencemaran Lingkung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6628" y="1840906"/>
            <a:ext cx="4038601" cy="23445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toh Soal Pencemaran Lingkungan dan Dampaknya bagi Makhluk Hid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6628" y="4397070"/>
            <a:ext cx="4087186" cy="18288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 10 Facts About Angelina Jolie You Didn't Know Befo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763" y="3660620"/>
            <a:ext cx="1457231" cy="1675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ymptoms Of Hepatitis B Infographic Stock Illustration - Download Imag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334" y="4663934"/>
            <a:ext cx="1563102" cy="1663345"/>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4" name="Picture 4" descr="Sel Kanker adalah Sel Normal dalam Tubuh yang Berubah Menjadi Gana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0258" y="4647901"/>
            <a:ext cx="2634548" cy="159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76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Mekanisme</a:t>
            </a:r>
            <a:r>
              <a:rPr lang="en-US" dirty="0"/>
              <a:t> </a:t>
            </a:r>
            <a:r>
              <a:rPr lang="en-US" dirty="0" err="1"/>
              <a:t>terjadinya</a:t>
            </a:r>
            <a:r>
              <a:rPr lang="en-US" dirty="0"/>
              <a:t> </a:t>
            </a:r>
            <a:r>
              <a:rPr lang="en-US" dirty="0" err="1"/>
              <a:t>kanker</a:t>
            </a:r>
            <a:endParaRPr lang="en-US" dirty="0"/>
          </a:p>
        </p:txBody>
      </p:sp>
      <p:sp>
        <p:nvSpPr>
          <p:cNvPr id="4" name="Content Placeholder 3"/>
          <p:cNvSpPr>
            <a:spLocks noGrp="1"/>
          </p:cNvSpPr>
          <p:nvPr>
            <p:ph sz="half" idx="2"/>
          </p:nvPr>
        </p:nvSpPr>
        <p:spPr>
          <a:xfrm>
            <a:off x="6172200" y="1900362"/>
            <a:ext cx="5181600" cy="4109624"/>
          </a:xfrm>
        </p:spPr>
        <p:txBody>
          <a:bodyPr>
            <a:normAutofit/>
          </a:bodyPr>
          <a:lstStyle/>
          <a:p>
            <a:endParaRPr lang="en-US" sz="1800" dirty="0"/>
          </a:p>
          <a:p>
            <a:endParaRPr lang="en-US" sz="1800" dirty="0"/>
          </a:p>
        </p:txBody>
      </p:sp>
      <p:pic>
        <p:nvPicPr>
          <p:cNvPr id="1028" name="Picture 4" descr="KANKER | LPKI JAT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730" y="1434783"/>
            <a:ext cx="5923355" cy="3229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ses Terjadinya Kanker: Bagaimana Kanker Mulai Terbentuk? • Deherba.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5" y="1418352"/>
            <a:ext cx="6172200" cy="2951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28078" y="4496210"/>
            <a:ext cx="3528445" cy="1754326"/>
          </a:xfrm>
          <a:prstGeom prst="rect">
            <a:avLst/>
          </a:prstGeom>
          <a:noFill/>
        </p:spPr>
        <p:txBody>
          <a:bodyPr wrap="square" rtlCol="0">
            <a:spAutoFit/>
          </a:bodyPr>
          <a:lstStyle/>
          <a:p>
            <a:r>
              <a:rPr lang="en-US" dirty="0" err="1">
                <a:latin typeface="Arial Narrow" panose="020B0606020202030204" pitchFamily="34" charset="0"/>
                <a:hlinkClick r:id="rId5"/>
              </a:rPr>
              <a:t>Hiperplasia</a:t>
            </a:r>
            <a:r>
              <a:rPr lang="en-US" dirty="0">
                <a:latin typeface="Arial Narrow" panose="020B0606020202030204" pitchFamily="34" charset="0"/>
                <a:hlinkClick r:id="rId5"/>
              </a:rPr>
              <a:t>:  </a:t>
            </a:r>
            <a:r>
              <a:rPr lang="en-US" b="1" dirty="0" err="1">
                <a:latin typeface="Arial Narrow" panose="020B0606020202030204" pitchFamily="34" charset="0"/>
                <a:hlinkClick r:id="rId5"/>
              </a:rPr>
              <a:t>meningkatnya</a:t>
            </a:r>
            <a:r>
              <a:rPr lang="en-US" b="1" dirty="0">
                <a:latin typeface="Arial Narrow" panose="020B0606020202030204" pitchFamily="34" charset="0"/>
                <a:hlinkClick r:id="rId5"/>
              </a:rPr>
              <a:t> </a:t>
            </a:r>
            <a:r>
              <a:rPr lang="en-US" b="1" dirty="0" err="1">
                <a:latin typeface="Arial Narrow" panose="020B0606020202030204" pitchFamily="34" charset="0"/>
                <a:hlinkClick r:id="rId5"/>
              </a:rPr>
              <a:t>jumlah</a:t>
            </a:r>
            <a:r>
              <a:rPr lang="en-US" b="1" dirty="0">
                <a:latin typeface="Arial Narrow" panose="020B0606020202030204" pitchFamily="34" charset="0"/>
                <a:hlinkClick r:id="rId5"/>
              </a:rPr>
              <a:t> </a:t>
            </a:r>
            <a:r>
              <a:rPr lang="en-US" b="1" dirty="0" err="1">
                <a:latin typeface="Arial Narrow" panose="020B0606020202030204" pitchFamily="34" charset="0"/>
                <a:hlinkClick r:id="rId5"/>
              </a:rPr>
              <a:t>sel</a:t>
            </a:r>
            <a:r>
              <a:rPr lang="en-US" b="1" dirty="0">
                <a:latin typeface="Arial Narrow" panose="020B0606020202030204" pitchFamily="34" charset="0"/>
                <a:hlinkClick r:id="rId5"/>
              </a:rPr>
              <a:t> </a:t>
            </a:r>
            <a:r>
              <a:rPr lang="en-US" b="1" dirty="0" err="1">
                <a:latin typeface="Arial Narrow" panose="020B0606020202030204" pitchFamily="34" charset="0"/>
                <a:hlinkClick r:id="rId5"/>
              </a:rPr>
              <a:t>akibat</a:t>
            </a:r>
            <a:r>
              <a:rPr lang="en-US" b="1" dirty="0">
                <a:latin typeface="Arial Narrow" panose="020B0606020202030204" pitchFamily="34" charset="0"/>
                <a:hlinkClick r:id="rId5"/>
              </a:rPr>
              <a:t> </a:t>
            </a:r>
            <a:r>
              <a:rPr lang="en-US" b="1" dirty="0" err="1">
                <a:latin typeface="Arial Narrow" panose="020B0606020202030204" pitchFamily="34" charset="0"/>
                <a:hlinkClick r:id="rId5"/>
              </a:rPr>
              <a:t>peningkatan</a:t>
            </a:r>
            <a:r>
              <a:rPr lang="en-US" b="1" dirty="0">
                <a:latin typeface="Arial Narrow" panose="020B0606020202030204" pitchFamily="34" charset="0"/>
                <a:hlinkClick r:id="rId5"/>
              </a:rPr>
              <a:t> proses mitosis</a:t>
            </a:r>
            <a:endParaRPr lang="en-US" b="1" dirty="0">
              <a:latin typeface="Arial Narrow" panose="020B0606020202030204" pitchFamily="34" charset="0"/>
            </a:endParaRPr>
          </a:p>
          <a:p>
            <a:endParaRPr lang="en-US" b="1" dirty="0">
              <a:latin typeface="Arial Narrow" panose="020B0606020202030204" pitchFamily="34" charset="0"/>
            </a:endParaRPr>
          </a:p>
          <a:p>
            <a:r>
              <a:rPr lang="en-US" dirty="0" err="1">
                <a:latin typeface="Arial Narrow" panose="020B0606020202030204" pitchFamily="34" charset="0"/>
              </a:rPr>
              <a:t>Displasia</a:t>
            </a:r>
            <a:r>
              <a:rPr lang="en-US" dirty="0">
                <a:latin typeface="Arial Narrow" panose="020B0606020202030204" pitchFamily="34" charset="0"/>
              </a:rPr>
              <a:t>: </a:t>
            </a:r>
            <a:r>
              <a:rPr lang="en-US" b="1" dirty="0" err="1">
                <a:latin typeface="Arial Narrow" panose="020B0606020202030204" pitchFamily="34" charset="0"/>
              </a:rPr>
              <a:t>perkembangan</a:t>
            </a:r>
            <a:r>
              <a:rPr lang="en-US" b="1" dirty="0">
                <a:latin typeface="Arial Narrow" panose="020B0606020202030204" pitchFamily="34" charset="0"/>
              </a:rPr>
              <a:t> </a:t>
            </a:r>
            <a:r>
              <a:rPr lang="en-US" b="1" dirty="0" err="1">
                <a:latin typeface="Arial Narrow" panose="020B0606020202030204" pitchFamily="34" charset="0"/>
              </a:rPr>
              <a:t>sel</a:t>
            </a:r>
            <a:r>
              <a:rPr lang="en-US" b="1" dirty="0">
                <a:latin typeface="Arial Narrow" panose="020B0606020202030204" pitchFamily="34" charset="0"/>
              </a:rPr>
              <a:t> </a:t>
            </a:r>
            <a:r>
              <a:rPr lang="en-US" b="1" dirty="0" err="1">
                <a:latin typeface="Arial Narrow" panose="020B0606020202030204" pitchFamily="34" charset="0"/>
              </a:rPr>
              <a:t>atau</a:t>
            </a:r>
            <a:r>
              <a:rPr lang="en-US" b="1" dirty="0">
                <a:latin typeface="Arial Narrow" panose="020B0606020202030204" pitchFamily="34" charset="0"/>
              </a:rPr>
              <a:t> </a:t>
            </a:r>
            <a:r>
              <a:rPr lang="en-US" b="1" dirty="0" err="1">
                <a:latin typeface="Arial Narrow" panose="020B0606020202030204" pitchFamily="34" charset="0"/>
              </a:rPr>
              <a:t>jaringan</a:t>
            </a:r>
            <a:r>
              <a:rPr lang="en-US" b="1" dirty="0">
                <a:latin typeface="Arial Narrow" panose="020B0606020202030204" pitchFamily="34" charset="0"/>
              </a:rPr>
              <a:t> yang </a:t>
            </a:r>
            <a:r>
              <a:rPr lang="en-US" b="1" dirty="0" err="1">
                <a:latin typeface="Arial Narrow" panose="020B0606020202030204" pitchFamily="34" charset="0"/>
              </a:rPr>
              <a:t>tidak</a:t>
            </a:r>
            <a:r>
              <a:rPr lang="en-US" b="1" dirty="0">
                <a:latin typeface="Arial Narrow" panose="020B0606020202030204" pitchFamily="34" charset="0"/>
              </a:rPr>
              <a:t> normal, </a:t>
            </a:r>
            <a:r>
              <a:rPr lang="en-US" b="1" dirty="0" err="1">
                <a:latin typeface="Arial Narrow" panose="020B0606020202030204" pitchFamily="34" charset="0"/>
              </a:rPr>
              <a:t>tetapi</a:t>
            </a:r>
            <a:r>
              <a:rPr lang="en-US" b="1" dirty="0">
                <a:latin typeface="Arial Narrow" panose="020B0606020202030204" pitchFamily="34" charset="0"/>
              </a:rPr>
              <a:t> </a:t>
            </a:r>
            <a:r>
              <a:rPr lang="en-US" b="1" dirty="0" err="1">
                <a:latin typeface="Arial Narrow" panose="020B0606020202030204" pitchFamily="34" charset="0"/>
              </a:rPr>
              <a:t>belum</a:t>
            </a:r>
            <a:r>
              <a:rPr lang="en-US" b="1" dirty="0">
                <a:latin typeface="Arial Narrow" panose="020B0606020202030204" pitchFamily="34" charset="0"/>
              </a:rPr>
              <a:t> </a:t>
            </a:r>
            <a:r>
              <a:rPr lang="en-US" b="1" dirty="0" err="1">
                <a:latin typeface="Arial Narrow" panose="020B0606020202030204" pitchFamily="34" charset="0"/>
              </a:rPr>
              <a:t>tentu</a:t>
            </a:r>
            <a:r>
              <a:rPr lang="en-US" b="1" dirty="0">
                <a:latin typeface="Arial Narrow" panose="020B0606020202030204" pitchFamily="34" charset="0"/>
              </a:rPr>
              <a:t> </a:t>
            </a:r>
            <a:r>
              <a:rPr lang="en-US" b="1" dirty="0" err="1">
                <a:latin typeface="Arial Narrow" panose="020B0606020202030204" pitchFamily="34" charset="0"/>
              </a:rPr>
              <a:t>bersifat</a:t>
            </a:r>
            <a:r>
              <a:rPr lang="en-US" b="1" dirty="0">
                <a:latin typeface="Arial Narrow" panose="020B0606020202030204" pitchFamily="34" charset="0"/>
              </a:rPr>
              <a:t> </a:t>
            </a:r>
            <a:r>
              <a:rPr lang="en-US" b="1" dirty="0" err="1">
                <a:latin typeface="Arial Narrow" panose="020B0606020202030204" pitchFamily="34" charset="0"/>
              </a:rPr>
              <a:t>kanker</a:t>
            </a:r>
            <a:endParaRPr lang="en-US" dirty="0">
              <a:latin typeface="Arial Narrow" panose="020B0606020202030204" pitchFamily="34" charset="0"/>
            </a:endParaRPr>
          </a:p>
        </p:txBody>
      </p:sp>
      <p:pic>
        <p:nvPicPr>
          <p:cNvPr id="1026" name="Picture 2" descr="Proses Terjadinya Sel Kanker dan Perbedaannya dengan Sel Norm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03" y="4459810"/>
            <a:ext cx="7774152" cy="2192539"/>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53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90000"/>
            </a:blip>
            <a:stretch>
              <a:fillRect l="-1160" t="-1160" r="-1160" b="-1160"/>
            </a:stretch>
          </a:blipFill>
        </p:spPr>
      </p:sp>
      <p:sp>
        <p:nvSpPr>
          <p:cNvPr id="3" name="Freeform 3"/>
          <p:cNvSpPr/>
          <p:nvPr/>
        </p:nvSpPr>
        <p:spPr>
          <a:xfrm>
            <a:off x="171103" y="842607"/>
            <a:ext cx="3794807" cy="2055696"/>
          </a:xfrm>
          <a:custGeom>
            <a:avLst/>
            <a:gdLst/>
            <a:ahLst/>
            <a:cxnLst/>
            <a:rect l="l" t="t" r="r" b="b"/>
            <a:pathLst>
              <a:path w="5692211" h="3083544">
                <a:moveTo>
                  <a:pt x="0" y="0"/>
                </a:moveTo>
                <a:lnTo>
                  <a:pt x="5692211" y="0"/>
                </a:lnTo>
                <a:lnTo>
                  <a:pt x="5692211" y="3083544"/>
                </a:lnTo>
                <a:lnTo>
                  <a:pt x="0" y="3083544"/>
                </a:lnTo>
                <a:lnTo>
                  <a:pt x="0" y="0"/>
                </a:lnTo>
                <a:close/>
              </a:path>
            </a:pathLst>
          </a:custGeom>
          <a:blipFill>
            <a:blip r:embed="rId4"/>
            <a:stretch>
              <a:fillRect t="-1779" r="-155693" b="-163725"/>
            </a:stretch>
          </a:blipFill>
        </p:spPr>
      </p:sp>
      <p:sp>
        <p:nvSpPr>
          <p:cNvPr id="4" name="Freeform 4"/>
          <p:cNvSpPr/>
          <p:nvPr/>
        </p:nvSpPr>
        <p:spPr>
          <a:xfrm>
            <a:off x="8998218" y="3174476"/>
            <a:ext cx="2162029" cy="3294921"/>
          </a:xfrm>
          <a:custGeom>
            <a:avLst/>
            <a:gdLst/>
            <a:ahLst/>
            <a:cxnLst/>
            <a:rect l="l" t="t" r="r" b="b"/>
            <a:pathLst>
              <a:path w="3243044" h="4942381">
                <a:moveTo>
                  <a:pt x="0" y="0"/>
                </a:moveTo>
                <a:lnTo>
                  <a:pt x="3243044" y="0"/>
                </a:lnTo>
                <a:lnTo>
                  <a:pt x="3243044" y="4942381"/>
                </a:lnTo>
                <a:lnTo>
                  <a:pt x="0" y="4942381"/>
                </a:lnTo>
                <a:lnTo>
                  <a:pt x="0" y="0"/>
                </a:lnTo>
                <a:close/>
              </a:path>
            </a:pathLst>
          </a:custGeom>
          <a:blipFill>
            <a:blip r:embed="rId4"/>
            <a:stretch>
              <a:fillRect l="-290408" t="-76920" r="-118790" b="-11022"/>
            </a:stretch>
          </a:blipFill>
        </p:spPr>
      </p:sp>
      <p:sp>
        <p:nvSpPr>
          <p:cNvPr id="5" name="Freeform 5"/>
          <p:cNvSpPr/>
          <p:nvPr/>
        </p:nvSpPr>
        <p:spPr>
          <a:xfrm>
            <a:off x="4746960" y="566435"/>
            <a:ext cx="2698081" cy="2608040"/>
          </a:xfrm>
          <a:custGeom>
            <a:avLst/>
            <a:gdLst/>
            <a:ahLst/>
            <a:cxnLst/>
            <a:rect l="l" t="t" r="r" b="b"/>
            <a:pathLst>
              <a:path w="4047121" h="3912060">
                <a:moveTo>
                  <a:pt x="0" y="0"/>
                </a:moveTo>
                <a:lnTo>
                  <a:pt x="4047122" y="0"/>
                </a:lnTo>
                <a:lnTo>
                  <a:pt x="4047122" y="3912060"/>
                </a:lnTo>
                <a:lnTo>
                  <a:pt x="0" y="3912060"/>
                </a:lnTo>
                <a:lnTo>
                  <a:pt x="0" y="0"/>
                </a:lnTo>
                <a:close/>
              </a:path>
            </a:pathLst>
          </a:custGeom>
          <a:blipFill>
            <a:blip r:embed="rId5"/>
            <a:stretch>
              <a:fillRect l="-155282" t="-1556" r="-143891" b="-130730"/>
            </a:stretch>
          </a:blipFill>
        </p:spPr>
      </p:sp>
      <p:sp>
        <p:nvSpPr>
          <p:cNvPr id="6" name="Freeform 6"/>
          <p:cNvSpPr/>
          <p:nvPr/>
        </p:nvSpPr>
        <p:spPr>
          <a:xfrm>
            <a:off x="8751631" y="692966"/>
            <a:ext cx="1066820" cy="1066820"/>
          </a:xfrm>
          <a:custGeom>
            <a:avLst/>
            <a:gdLst/>
            <a:ahLst/>
            <a:cxnLst/>
            <a:rect l="l" t="t" r="r" b="b"/>
            <a:pathLst>
              <a:path w="1600230" h="1600230">
                <a:moveTo>
                  <a:pt x="0" y="0"/>
                </a:moveTo>
                <a:lnTo>
                  <a:pt x="1600230" y="0"/>
                </a:lnTo>
                <a:lnTo>
                  <a:pt x="1600230" y="1600230"/>
                </a:lnTo>
                <a:lnTo>
                  <a:pt x="0" y="16002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079233" y="711994"/>
            <a:ext cx="1047793" cy="1047793"/>
          </a:xfrm>
          <a:custGeom>
            <a:avLst/>
            <a:gdLst/>
            <a:ahLst/>
            <a:cxnLst/>
            <a:rect l="l" t="t" r="r" b="b"/>
            <a:pathLst>
              <a:path w="1571690" h="1571690">
                <a:moveTo>
                  <a:pt x="0" y="0"/>
                </a:moveTo>
                <a:lnTo>
                  <a:pt x="1571690" y="0"/>
                </a:lnTo>
                <a:lnTo>
                  <a:pt x="1571690" y="1571689"/>
                </a:lnTo>
                <a:lnTo>
                  <a:pt x="0" y="1571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725499" y="3895622"/>
            <a:ext cx="3334869" cy="2041657"/>
          </a:xfrm>
          <a:custGeom>
            <a:avLst/>
            <a:gdLst/>
            <a:ahLst/>
            <a:cxnLst/>
            <a:rect l="l" t="t" r="r" b="b"/>
            <a:pathLst>
              <a:path w="5002303" h="3062485">
                <a:moveTo>
                  <a:pt x="0" y="0"/>
                </a:moveTo>
                <a:lnTo>
                  <a:pt x="5002303" y="0"/>
                </a:lnTo>
                <a:lnTo>
                  <a:pt x="5002303" y="3062485"/>
                </a:lnTo>
                <a:lnTo>
                  <a:pt x="0" y="3062485"/>
                </a:lnTo>
                <a:lnTo>
                  <a:pt x="0" y="0"/>
                </a:lnTo>
                <a:close/>
              </a:path>
            </a:pathLst>
          </a:custGeom>
          <a:blipFill>
            <a:blip r:embed="rId4"/>
            <a:stretch>
              <a:fillRect l="-146666" t="-226037" r="-202062" b="-86252"/>
            </a:stretch>
          </a:blipFill>
        </p:spPr>
      </p:sp>
      <p:sp>
        <p:nvSpPr>
          <p:cNvPr id="9" name="Freeform 9"/>
          <p:cNvSpPr/>
          <p:nvPr/>
        </p:nvSpPr>
        <p:spPr>
          <a:xfrm>
            <a:off x="179406" y="3429000"/>
            <a:ext cx="3778201" cy="2684939"/>
          </a:xfrm>
          <a:custGeom>
            <a:avLst/>
            <a:gdLst/>
            <a:ahLst/>
            <a:cxnLst/>
            <a:rect l="l" t="t" r="r" b="b"/>
            <a:pathLst>
              <a:path w="5667301" h="4027408">
                <a:moveTo>
                  <a:pt x="0" y="0"/>
                </a:moveTo>
                <a:lnTo>
                  <a:pt x="5667302" y="0"/>
                </a:lnTo>
                <a:lnTo>
                  <a:pt x="5667302" y="4027408"/>
                </a:lnTo>
                <a:lnTo>
                  <a:pt x="0" y="4027408"/>
                </a:lnTo>
                <a:lnTo>
                  <a:pt x="0" y="0"/>
                </a:lnTo>
                <a:close/>
              </a:path>
            </a:pathLst>
          </a:custGeom>
          <a:blipFill>
            <a:blip r:embed="rId4"/>
            <a:stretch>
              <a:fillRect l="-1766" t="-112960" r="-222779" b="-43930"/>
            </a:stretch>
          </a:blipFill>
        </p:spPr>
      </p:sp>
      <p:sp>
        <p:nvSpPr>
          <p:cNvPr id="10" name="Freeform 10"/>
          <p:cNvSpPr/>
          <p:nvPr/>
        </p:nvSpPr>
        <p:spPr>
          <a:xfrm>
            <a:off x="11387808" y="108809"/>
            <a:ext cx="718861" cy="718861"/>
          </a:xfrm>
          <a:custGeom>
            <a:avLst/>
            <a:gdLst/>
            <a:ahLst/>
            <a:cxnLst/>
            <a:rect l="l" t="t" r="r" b="b"/>
            <a:pathLst>
              <a:path w="1078291" h="1078291">
                <a:moveTo>
                  <a:pt x="0" y="0"/>
                </a:moveTo>
                <a:lnTo>
                  <a:pt x="1078291" y="0"/>
                </a:lnTo>
                <a:lnTo>
                  <a:pt x="1078291" y="1078291"/>
                </a:lnTo>
                <a:lnTo>
                  <a:pt x="0" y="1078291"/>
                </a:lnTo>
                <a:lnTo>
                  <a:pt x="0" y="0"/>
                </a:lnTo>
                <a:close/>
              </a:path>
            </a:pathLst>
          </a:custGeom>
          <a:blipFill>
            <a:blip r:embed="rId10"/>
            <a:stretch>
              <a:fillRect l="-770930" t="-193023" r="-617441" b="-544186"/>
            </a:stretch>
          </a:blipFill>
        </p:spPr>
      </p:sp>
      <p:grpSp>
        <p:nvGrpSpPr>
          <p:cNvPr id="11" name="Group 11"/>
          <p:cNvGrpSpPr/>
          <p:nvPr/>
        </p:nvGrpSpPr>
        <p:grpSpPr>
          <a:xfrm>
            <a:off x="0" y="6539060"/>
            <a:ext cx="12192000" cy="345089"/>
            <a:chOff x="0" y="0"/>
            <a:chExt cx="4816593" cy="812800"/>
          </a:xfrm>
        </p:grpSpPr>
        <p:sp>
          <p:nvSpPr>
            <p:cNvPr id="12" name="Freeform 12"/>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gradFill rotWithShape="1">
              <a:gsLst>
                <a:gs pos="0">
                  <a:srgbClr val="0E7334">
                    <a:alpha val="100000"/>
                  </a:srgbClr>
                </a:gs>
                <a:gs pos="100000">
                  <a:srgbClr val="A3C51A">
                    <a:alpha val="100000"/>
                  </a:srgbClr>
                </a:gs>
              </a:gsLst>
              <a:lin ang="2700000"/>
            </a:gradFill>
          </p:spPr>
        </p:sp>
        <p:sp>
          <p:nvSpPr>
            <p:cNvPr id="13" name="TextBox 13"/>
            <p:cNvSpPr txBox="1"/>
            <p:nvPr/>
          </p:nvSpPr>
          <p:spPr>
            <a:xfrm>
              <a:off x="0" y="-38100"/>
              <a:ext cx="4816593" cy="850900"/>
            </a:xfrm>
            <a:prstGeom prst="rect">
              <a:avLst/>
            </a:prstGeom>
          </p:spPr>
          <p:txBody>
            <a:bodyPr lIns="33867" tIns="33867" rIns="33867" bIns="33867" rtlCol="0" anchor="ctr"/>
            <a:lstStyle/>
            <a:p>
              <a:pPr algn="ctr">
                <a:lnSpc>
                  <a:spcPts val="1837"/>
                </a:lnSpc>
              </a:pPr>
              <a:endParaRPr sz="1200"/>
            </a:p>
          </p:txBody>
        </p:sp>
      </p:grpSp>
      <p:sp>
        <p:nvSpPr>
          <p:cNvPr id="14" name="Freeform 14"/>
          <p:cNvSpPr/>
          <p:nvPr/>
        </p:nvSpPr>
        <p:spPr>
          <a:xfrm>
            <a:off x="3984959" y="1865114"/>
            <a:ext cx="873512" cy="260465"/>
          </a:xfrm>
          <a:custGeom>
            <a:avLst/>
            <a:gdLst/>
            <a:ahLst/>
            <a:cxnLst/>
            <a:rect l="l" t="t" r="r" b="b"/>
            <a:pathLst>
              <a:path w="1310268" h="390698">
                <a:moveTo>
                  <a:pt x="0" y="0"/>
                </a:moveTo>
                <a:lnTo>
                  <a:pt x="1310268" y="0"/>
                </a:lnTo>
                <a:lnTo>
                  <a:pt x="1310268" y="390699"/>
                </a:lnTo>
                <a:lnTo>
                  <a:pt x="0" y="390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8552484" y="1950898"/>
            <a:ext cx="2835324" cy="795089"/>
          </a:xfrm>
          <a:prstGeom prst="rect">
            <a:avLst/>
          </a:prstGeom>
        </p:spPr>
        <p:txBody>
          <a:bodyPr lIns="0" tIns="0" rIns="0" bIns="0" rtlCol="0" anchor="t">
            <a:spAutoFit/>
          </a:bodyPr>
          <a:lstStyle/>
          <a:p>
            <a:pPr algn="ctr">
              <a:lnSpc>
                <a:spcPts val="2126"/>
              </a:lnSpc>
            </a:pPr>
            <a:r>
              <a:rPr lang="en-US" sz="1519">
                <a:solidFill>
                  <a:srgbClr val="000000"/>
                </a:solidFill>
                <a:latin typeface="Poppins"/>
                <a:ea typeface="Poppins"/>
                <a:cs typeface="Poppins"/>
                <a:sym typeface="Poppins"/>
              </a:rPr>
              <a:t>Chemical Signals tell a cell when to start and stop dividing</a:t>
            </a:r>
          </a:p>
        </p:txBody>
      </p:sp>
      <p:sp>
        <p:nvSpPr>
          <p:cNvPr id="16" name="Freeform 16"/>
          <p:cNvSpPr/>
          <p:nvPr/>
        </p:nvSpPr>
        <p:spPr>
          <a:xfrm>
            <a:off x="7562006" y="1865114"/>
            <a:ext cx="873512" cy="260465"/>
          </a:xfrm>
          <a:custGeom>
            <a:avLst/>
            <a:gdLst/>
            <a:ahLst/>
            <a:cxnLst/>
            <a:rect l="l" t="t" r="r" b="b"/>
            <a:pathLst>
              <a:path w="1310268" h="390698">
                <a:moveTo>
                  <a:pt x="0" y="0"/>
                </a:moveTo>
                <a:lnTo>
                  <a:pt x="1310268" y="0"/>
                </a:lnTo>
                <a:lnTo>
                  <a:pt x="1310268" y="390699"/>
                </a:lnTo>
                <a:lnTo>
                  <a:pt x="0" y="390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rot="5400000">
            <a:off x="11069444" y="2862012"/>
            <a:ext cx="873512" cy="260465"/>
          </a:xfrm>
          <a:custGeom>
            <a:avLst/>
            <a:gdLst/>
            <a:ahLst/>
            <a:cxnLst/>
            <a:rect l="l" t="t" r="r" b="b"/>
            <a:pathLst>
              <a:path w="1310268" h="390698">
                <a:moveTo>
                  <a:pt x="0" y="0"/>
                </a:moveTo>
                <a:lnTo>
                  <a:pt x="1310268" y="0"/>
                </a:lnTo>
                <a:lnTo>
                  <a:pt x="1310268" y="390698"/>
                </a:lnTo>
                <a:lnTo>
                  <a:pt x="0" y="3906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10800000">
            <a:off x="8115728" y="4655984"/>
            <a:ext cx="873512" cy="260465"/>
          </a:xfrm>
          <a:custGeom>
            <a:avLst/>
            <a:gdLst/>
            <a:ahLst/>
            <a:cxnLst/>
            <a:rect l="l" t="t" r="r" b="b"/>
            <a:pathLst>
              <a:path w="1310268" h="390698">
                <a:moveTo>
                  <a:pt x="0" y="0"/>
                </a:moveTo>
                <a:lnTo>
                  <a:pt x="1310268" y="0"/>
                </a:lnTo>
                <a:lnTo>
                  <a:pt x="1310268" y="390698"/>
                </a:lnTo>
                <a:lnTo>
                  <a:pt x="0" y="3906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10800000">
            <a:off x="3984959" y="4655984"/>
            <a:ext cx="873512" cy="260465"/>
          </a:xfrm>
          <a:custGeom>
            <a:avLst/>
            <a:gdLst/>
            <a:ahLst/>
            <a:cxnLst/>
            <a:rect l="l" t="t" r="r" b="b"/>
            <a:pathLst>
              <a:path w="1310268" h="390698">
                <a:moveTo>
                  <a:pt x="0" y="0"/>
                </a:moveTo>
                <a:lnTo>
                  <a:pt x="1310268" y="0"/>
                </a:lnTo>
                <a:lnTo>
                  <a:pt x="1310268" y="390698"/>
                </a:lnTo>
                <a:lnTo>
                  <a:pt x="0" y="3906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47844" t="76680" r="4675" b="9599"/>
          <a:stretch>
            <a:fillRect/>
          </a:stretch>
        </p:blipFill>
        <p:spPr bwMode="auto">
          <a:xfrm>
            <a:off x="8310564" y="2841625"/>
            <a:ext cx="23193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t="76680" r="51428" b="4440"/>
          <a:stretch>
            <a:fillRect/>
          </a:stretch>
        </p:blipFill>
        <p:spPr bwMode="auto">
          <a:xfrm>
            <a:off x="8223250" y="1685925"/>
            <a:ext cx="240665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2"/>
          <p:cNvSpPr>
            <a:spLocks noGrp="1" noChangeArrowheads="1"/>
          </p:cNvSpPr>
          <p:nvPr>
            <p:ph type="title"/>
          </p:nvPr>
        </p:nvSpPr>
        <p:spPr/>
        <p:txBody>
          <a:bodyPr/>
          <a:lstStyle/>
          <a:p>
            <a:pPr eaLnBrk="1" hangingPunct="1"/>
            <a:r>
              <a:rPr lang="en-US"/>
              <a:t>Development of Cancer</a:t>
            </a:r>
          </a:p>
        </p:txBody>
      </p:sp>
      <p:sp>
        <p:nvSpPr>
          <p:cNvPr id="412675" name="Rectangle 3" descr="Rectangle: Click to edit Master text styles&#10;Second level&#10;Third level&#10;Fourth level&#10;Fifth level"/>
          <p:cNvSpPr>
            <a:spLocks noGrp="1" noChangeArrowheads="1"/>
          </p:cNvSpPr>
          <p:nvPr>
            <p:ph type="body" idx="1"/>
          </p:nvPr>
        </p:nvSpPr>
        <p:spPr>
          <a:xfrm>
            <a:off x="479426" y="1600200"/>
            <a:ext cx="7912100" cy="5257800"/>
          </a:xfrm>
        </p:spPr>
        <p:txBody>
          <a:bodyPr>
            <a:normAutofit fontScale="70000" lnSpcReduction="20000"/>
          </a:bodyPr>
          <a:lstStyle/>
          <a:p>
            <a:pPr eaLnBrk="1" hangingPunct="1">
              <a:lnSpc>
                <a:spcPct val="90000"/>
              </a:lnSpc>
            </a:pPr>
            <a:r>
              <a:rPr lang="en-US" sz="2600" dirty="0">
                <a:solidFill>
                  <a:schemeClr val="tx1"/>
                </a:solidFill>
              </a:rPr>
              <a:t>Cancer develops only after a cell experiences ~6 key mutations (“hits”)</a:t>
            </a:r>
          </a:p>
          <a:p>
            <a:pPr lvl="1" eaLnBrk="1" hangingPunct="1">
              <a:lnSpc>
                <a:spcPct val="90000"/>
              </a:lnSpc>
            </a:pPr>
            <a:r>
              <a:rPr lang="en-US" sz="2400" u="sng" dirty="0">
                <a:solidFill>
                  <a:schemeClr val="tx1"/>
                </a:solidFill>
              </a:rPr>
              <a:t>unlimited growth</a:t>
            </a:r>
            <a:r>
              <a:rPr lang="en-US" sz="2400" dirty="0">
                <a:solidFill>
                  <a:schemeClr val="tx1"/>
                </a:solidFill>
              </a:rPr>
              <a:t> </a:t>
            </a:r>
          </a:p>
          <a:p>
            <a:pPr lvl="2" eaLnBrk="1" hangingPunct="1">
              <a:lnSpc>
                <a:spcPct val="90000"/>
              </a:lnSpc>
            </a:pPr>
            <a:r>
              <a:rPr lang="en-US" sz="2000" dirty="0">
                <a:solidFill>
                  <a:schemeClr val="tx1"/>
                </a:solidFill>
              </a:rPr>
              <a:t>turn </a:t>
            </a:r>
            <a:r>
              <a:rPr lang="en-US" sz="2000" u="sng" dirty="0">
                <a:solidFill>
                  <a:schemeClr val="tx1"/>
                </a:solidFill>
              </a:rPr>
              <a:t>on</a:t>
            </a:r>
            <a:r>
              <a:rPr lang="en-US" sz="2000" dirty="0">
                <a:solidFill>
                  <a:schemeClr val="tx1"/>
                </a:solidFill>
              </a:rPr>
              <a:t> growth promoter genes</a:t>
            </a:r>
          </a:p>
          <a:p>
            <a:pPr lvl="1" eaLnBrk="1" hangingPunct="1">
              <a:lnSpc>
                <a:spcPct val="90000"/>
              </a:lnSpc>
            </a:pPr>
            <a:r>
              <a:rPr lang="en-US" sz="2400" u="sng" dirty="0">
                <a:solidFill>
                  <a:schemeClr val="tx1"/>
                </a:solidFill>
              </a:rPr>
              <a:t>ignore checkpoints</a:t>
            </a:r>
            <a:endParaRPr lang="en-US" sz="2400" dirty="0">
              <a:solidFill>
                <a:schemeClr val="tx1"/>
              </a:solidFill>
            </a:endParaRPr>
          </a:p>
          <a:p>
            <a:pPr lvl="2" eaLnBrk="1" hangingPunct="1">
              <a:lnSpc>
                <a:spcPct val="90000"/>
              </a:lnSpc>
            </a:pPr>
            <a:r>
              <a:rPr lang="en-US" sz="2000" dirty="0">
                <a:solidFill>
                  <a:schemeClr val="tx1"/>
                </a:solidFill>
              </a:rPr>
              <a:t>turn </a:t>
            </a:r>
            <a:r>
              <a:rPr lang="en-US" sz="2000" u="sng" dirty="0">
                <a:solidFill>
                  <a:schemeClr val="tx1"/>
                </a:solidFill>
              </a:rPr>
              <a:t>off</a:t>
            </a:r>
            <a:r>
              <a:rPr lang="en-US" sz="2000" dirty="0">
                <a:solidFill>
                  <a:schemeClr val="tx1"/>
                </a:solidFill>
              </a:rPr>
              <a:t> tumor suppressor genes (p53)</a:t>
            </a:r>
          </a:p>
          <a:p>
            <a:pPr lvl="1" eaLnBrk="1" hangingPunct="1">
              <a:lnSpc>
                <a:spcPct val="90000"/>
              </a:lnSpc>
            </a:pPr>
            <a:r>
              <a:rPr lang="en-US" sz="2400" u="sng" dirty="0">
                <a:solidFill>
                  <a:schemeClr val="tx1"/>
                </a:solidFill>
              </a:rPr>
              <a:t>escape apoptosis</a:t>
            </a:r>
            <a:endParaRPr lang="en-US" sz="2400" dirty="0">
              <a:solidFill>
                <a:schemeClr val="tx1"/>
              </a:solidFill>
            </a:endParaRPr>
          </a:p>
          <a:p>
            <a:pPr lvl="2" eaLnBrk="1" hangingPunct="1">
              <a:lnSpc>
                <a:spcPct val="90000"/>
              </a:lnSpc>
            </a:pPr>
            <a:r>
              <a:rPr lang="en-US" sz="2000" dirty="0">
                <a:solidFill>
                  <a:schemeClr val="tx1"/>
                </a:solidFill>
              </a:rPr>
              <a:t>turn </a:t>
            </a:r>
            <a:r>
              <a:rPr lang="en-US" sz="2000" u="sng" dirty="0">
                <a:solidFill>
                  <a:schemeClr val="tx1"/>
                </a:solidFill>
              </a:rPr>
              <a:t>off</a:t>
            </a:r>
            <a:r>
              <a:rPr lang="en-US" sz="2000" dirty="0">
                <a:solidFill>
                  <a:schemeClr val="tx1"/>
                </a:solidFill>
              </a:rPr>
              <a:t> suicide genes</a:t>
            </a:r>
          </a:p>
          <a:p>
            <a:pPr lvl="1" eaLnBrk="1" hangingPunct="1">
              <a:lnSpc>
                <a:spcPct val="90000"/>
              </a:lnSpc>
            </a:pPr>
            <a:r>
              <a:rPr lang="en-US" sz="2400" u="sng" dirty="0">
                <a:solidFill>
                  <a:schemeClr val="tx1"/>
                </a:solidFill>
              </a:rPr>
              <a:t>immortality = unlimited divisions</a:t>
            </a:r>
            <a:endParaRPr lang="en-US" sz="2400" dirty="0">
              <a:solidFill>
                <a:schemeClr val="tx1"/>
              </a:solidFill>
            </a:endParaRPr>
          </a:p>
          <a:p>
            <a:pPr lvl="2" eaLnBrk="1" hangingPunct="1">
              <a:lnSpc>
                <a:spcPct val="90000"/>
              </a:lnSpc>
            </a:pPr>
            <a:r>
              <a:rPr lang="en-US" sz="2000" dirty="0">
                <a:solidFill>
                  <a:schemeClr val="tx1"/>
                </a:solidFill>
              </a:rPr>
              <a:t>turn </a:t>
            </a:r>
            <a:r>
              <a:rPr lang="en-US" sz="2000" u="sng" dirty="0">
                <a:solidFill>
                  <a:schemeClr val="tx1"/>
                </a:solidFill>
              </a:rPr>
              <a:t>on</a:t>
            </a:r>
            <a:r>
              <a:rPr lang="en-US" sz="2000" dirty="0">
                <a:solidFill>
                  <a:schemeClr val="tx1"/>
                </a:solidFill>
              </a:rPr>
              <a:t> chromosome maintenance genes</a:t>
            </a:r>
          </a:p>
          <a:p>
            <a:pPr lvl="1" eaLnBrk="1" hangingPunct="1">
              <a:lnSpc>
                <a:spcPct val="90000"/>
              </a:lnSpc>
            </a:pPr>
            <a:r>
              <a:rPr lang="en-US" sz="2400" u="sng" dirty="0">
                <a:solidFill>
                  <a:schemeClr val="tx1"/>
                </a:solidFill>
              </a:rPr>
              <a:t>promotes blood vessel growth</a:t>
            </a:r>
            <a:endParaRPr lang="en-US" sz="2400" dirty="0">
              <a:solidFill>
                <a:schemeClr val="tx1"/>
              </a:solidFill>
            </a:endParaRPr>
          </a:p>
          <a:p>
            <a:pPr lvl="2" eaLnBrk="1" hangingPunct="1">
              <a:lnSpc>
                <a:spcPct val="90000"/>
              </a:lnSpc>
            </a:pPr>
            <a:r>
              <a:rPr lang="en-US" sz="2000" dirty="0">
                <a:solidFill>
                  <a:schemeClr val="tx1"/>
                </a:solidFill>
              </a:rPr>
              <a:t>turn </a:t>
            </a:r>
            <a:r>
              <a:rPr lang="en-US" sz="2000" u="sng" dirty="0">
                <a:solidFill>
                  <a:schemeClr val="tx1"/>
                </a:solidFill>
              </a:rPr>
              <a:t>on</a:t>
            </a:r>
            <a:r>
              <a:rPr lang="en-US" sz="2000" dirty="0">
                <a:solidFill>
                  <a:schemeClr val="tx1"/>
                </a:solidFill>
              </a:rPr>
              <a:t> blood vessel growth genes</a:t>
            </a:r>
          </a:p>
          <a:p>
            <a:pPr lvl="1" eaLnBrk="1" hangingPunct="1">
              <a:lnSpc>
                <a:spcPct val="90000"/>
              </a:lnSpc>
            </a:pPr>
            <a:r>
              <a:rPr lang="en-US" sz="2400" u="sng" dirty="0">
                <a:solidFill>
                  <a:schemeClr val="tx1"/>
                </a:solidFill>
              </a:rPr>
              <a:t>overcome anchor &amp; density dependence</a:t>
            </a:r>
            <a:endParaRPr lang="en-US" sz="2400" dirty="0">
              <a:solidFill>
                <a:schemeClr val="tx1"/>
              </a:solidFill>
            </a:endParaRPr>
          </a:p>
          <a:p>
            <a:pPr lvl="2" eaLnBrk="1" hangingPunct="1">
              <a:lnSpc>
                <a:spcPct val="90000"/>
              </a:lnSpc>
            </a:pPr>
            <a:r>
              <a:rPr lang="en-US" sz="2000" dirty="0">
                <a:solidFill>
                  <a:schemeClr val="tx1"/>
                </a:solidFill>
              </a:rPr>
              <a:t>turn </a:t>
            </a:r>
            <a:r>
              <a:rPr lang="en-US" sz="2000" u="sng" dirty="0">
                <a:solidFill>
                  <a:schemeClr val="tx1"/>
                </a:solidFill>
              </a:rPr>
              <a:t>off</a:t>
            </a:r>
            <a:r>
              <a:rPr lang="en-US" sz="2000" dirty="0">
                <a:solidFill>
                  <a:schemeClr val="tx1"/>
                </a:solidFill>
              </a:rPr>
              <a:t> touch-sensor gene</a:t>
            </a:r>
          </a:p>
        </p:txBody>
      </p:sp>
      <p:pic>
        <p:nvPicPr>
          <p:cNvPr id="412681" name="Picture 9" descr="penguin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3238" y="5467350"/>
            <a:ext cx="1274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2" name="AutoShape 10"/>
          <p:cNvSpPr>
            <a:spLocks noChangeArrowheads="1"/>
          </p:cNvSpPr>
          <p:nvPr/>
        </p:nvSpPr>
        <p:spPr bwMode="auto">
          <a:xfrm>
            <a:off x="8391526" y="3827464"/>
            <a:ext cx="2276475" cy="1444625"/>
          </a:xfrm>
          <a:prstGeom prst="wedgeEllipseCallout">
            <a:avLst>
              <a:gd name="adj1" fmla="val 7111"/>
              <a:gd name="adj2" fmla="val 76481"/>
            </a:avLst>
          </a:prstGeom>
          <a:solidFill>
            <a:srgbClr val="FFEA18"/>
          </a:solidFill>
          <a:ln w="38100">
            <a:solidFill>
              <a:srgbClr val="CC0000"/>
            </a:solidFill>
            <a:miter lim="800000"/>
            <a:headEnd/>
            <a:tailEnd/>
          </a:ln>
        </p:spPr>
        <p:txBody>
          <a:bodyPr wrap="none" lIns="0" tIns="0" rIns="0" bIns="0" anchor="ctr"/>
          <a:lstStyle/>
          <a:p>
            <a:pPr algn="ctr" eaLnBrk="0" fontAlgn="base" hangingPunct="0">
              <a:spcBef>
                <a:spcPct val="0"/>
              </a:spcBef>
              <a:spcAft>
                <a:spcPct val="0"/>
              </a:spcAft>
            </a:pPr>
            <a:r>
              <a:rPr lang="en-US" b="1">
                <a:solidFill>
                  <a:srgbClr val="0F116A"/>
                </a:solidFill>
                <a:latin typeface="Comic Sans MS" pitchFamily="48" charset="0"/>
                <a:ea typeface="ＭＳ Ｐゴシック" pitchFamily="1" charset="-128"/>
              </a:rPr>
              <a:t>It</a:t>
            </a:r>
            <a:r>
              <a:rPr lang="en-US" b="1">
                <a:solidFill>
                  <a:srgbClr val="0F116A"/>
                </a:solidFill>
                <a:ea typeface="ＭＳ Ｐゴシック" pitchFamily="1" charset="-128"/>
              </a:rPr>
              <a:t>’</a:t>
            </a:r>
            <a:r>
              <a:rPr lang="en-US" b="1">
                <a:solidFill>
                  <a:srgbClr val="0F116A"/>
                </a:solidFill>
                <a:latin typeface="Comic Sans MS" pitchFamily="48" charset="0"/>
                <a:ea typeface="ＭＳ Ｐゴシック" pitchFamily="1" charset="-128"/>
              </a:rPr>
              <a:t>s like an</a:t>
            </a:r>
            <a:br>
              <a:rPr lang="en-US" b="1">
                <a:solidFill>
                  <a:srgbClr val="0F116A"/>
                </a:solidFill>
                <a:latin typeface="Comic Sans MS" pitchFamily="48" charset="0"/>
                <a:ea typeface="ＭＳ Ｐゴシック" pitchFamily="1" charset="-128"/>
              </a:rPr>
            </a:br>
            <a:r>
              <a:rPr lang="en-US" b="1">
                <a:solidFill>
                  <a:srgbClr val="0F116A"/>
                </a:solidFill>
                <a:latin typeface="Comic Sans MS" pitchFamily="48" charset="0"/>
                <a:ea typeface="ＭＳ Ｐゴシック" pitchFamily="1" charset="-128"/>
              </a:rPr>
              <a:t>out-of-control</a:t>
            </a:r>
            <a:br>
              <a:rPr lang="en-US" b="1">
                <a:solidFill>
                  <a:srgbClr val="0F116A"/>
                </a:solidFill>
                <a:latin typeface="Comic Sans MS" pitchFamily="48" charset="0"/>
                <a:ea typeface="ＭＳ Ｐゴシック" pitchFamily="1" charset="-128"/>
              </a:rPr>
            </a:br>
            <a:r>
              <a:rPr lang="en-US" b="1">
                <a:solidFill>
                  <a:srgbClr val="0F116A"/>
                </a:solidFill>
                <a:latin typeface="Comic Sans MS" pitchFamily="48" charset="0"/>
                <a:ea typeface="ＭＳ Ｐゴシック" pitchFamily="1" charset="-128"/>
              </a:rPr>
              <a:t>car with many</a:t>
            </a:r>
            <a:br>
              <a:rPr lang="en-US" b="1">
                <a:solidFill>
                  <a:srgbClr val="0F116A"/>
                </a:solidFill>
                <a:latin typeface="Comic Sans MS" pitchFamily="48" charset="0"/>
                <a:ea typeface="ＭＳ Ｐゴシック" pitchFamily="1" charset="-128"/>
              </a:rPr>
            </a:br>
            <a:r>
              <a:rPr lang="en-US" b="1">
                <a:solidFill>
                  <a:srgbClr val="0F116A"/>
                </a:solidFill>
                <a:latin typeface="Comic Sans MS" pitchFamily="48" charset="0"/>
                <a:ea typeface="ＭＳ Ｐゴシック" pitchFamily="1" charset="-128"/>
              </a:rPr>
              <a:t>systems failing</a:t>
            </a:r>
            <a:r>
              <a:rPr lang="en-US" b="1" i="1">
                <a:solidFill>
                  <a:srgbClr val="0F116A"/>
                </a:solidFill>
                <a:latin typeface="Comic Sans MS" pitchFamily="48" charset="0"/>
                <a:ea typeface="ＭＳ Ｐゴシック" pitchFamily="1" charset="-128"/>
              </a:rPr>
              <a:t>!</a:t>
            </a:r>
            <a:endParaRPr lang="en-US" sz="1600" b="1">
              <a:solidFill>
                <a:srgbClr val="0F116A"/>
              </a:solidFill>
              <a:latin typeface="Comic Sans MS" pitchFamily="48" charset="0"/>
              <a:ea typeface="ＭＳ Ｐゴシック" pitchFamily="1" charset="-128"/>
            </a:endParaRPr>
          </a:p>
        </p:txBody>
      </p:sp>
    </p:spTree>
    <p:extLst>
      <p:ext uri="{BB962C8B-B14F-4D97-AF65-F5344CB8AC3E}">
        <p14:creationId xmlns:p14="http://schemas.microsoft.com/office/powerpoint/2010/main" val="1447470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675">
                                            <p:txEl>
                                              <p:pRg st="1" end="1"/>
                                            </p:txEl>
                                          </p:spTgt>
                                        </p:tgtEl>
                                        <p:attrNameLst>
                                          <p:attrName>style.visibility</p:attrName>
                                        </p:attrNameLst>
                                      </p:cBhvr>
                                      <p:to>
                                        <p:strVal val="visible"/>
                                      </p:to>
                                    </p:set>
                                    <p:anim calcmode="lin" valueType="num">
                                      <p:cBhvr additive="base">
                                        <p:cTn id="7" dur="500" fill="hold"/>
                                        <p:tgtEl>
                                          <p:spTgt spid="41267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26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anim calcmode="lin" valueType="num">
                                      <p:cBhvr additive="base">
                                        <p:cTn id="13" dur="500" fill="hold"/>
                                        <p:tgtEl>
                                          <p:spTgt spid="4126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267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2675">
                                            <p:txEl>
                                              <p:pRg st="3" end="3"/>
                                            </p:txEl>
                                          </p:spTgt>
                                        </p:tgtEl>
                                        <p:attrNameLst>
                                          <p:attrName>style.visibility</p:attrName>
                                        </p:attrNameLst>
                                      </p:cBhvr>
                                      <p:to>
                                        <p:strVal val="visible"/>
                                      </p:to>
                                    </p:set>
                                    <p:anim calcmode="lin" valueType="num">
                                      <p:cBhvr additive="base">
                                        <p:cTn id="19" dur="500" fill="hold"/>
                                        <p:tgtEl>
                                          <p:spTgt spid="41267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267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2675">
                                            <p:txEl>
                                              <p:pRg st="4" end="4"/>
                                            </p:txEl>
                                          </p:spTgt>
                                        </p:tgtEl>
                                        <p:attrNameLst>
                                          <p:attrName>style.visibility</p:attrName>
                                        </p:attrNameLst>
                                      </p:cBhvr>
                                      <p:to>
                                        <p:strVal val="visible"/>
                                      </p:to>
                                    </p:set>
                                    <p:anim calcmode="lin" valueType="num">
                                      <p:cBhvr additive="base">
                                        <p:cTn id="25" dur="500" fill="hold"/>
                                        <p:tgtEl>
                                          <p:spTgt spid="41267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267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2675">
                                            <p:txEl>
                                              <p:pRg st="5" end="5"/>
                                            </p:txEl>
                                          </p:spTgt>
                                        </p:tgtEl>
                                        <p:attrNameLst>
                                          <p:attrName>style.visibility</p:attrName>
                                        </p:attrNameLst>
                                      </p:cBhvr>
                                      <p:to>
                                        <p:strVal val="visible"/>
                                      </p:to>
                                    </p:set>
                                    <p:anim calcmode="lin" valueType="num">
                                      <p:cBhvr additive="base">
                                        <p:cTn id="31" dur="500" fill="hold"/>
                                        <p:tgtEl>
                                          <p:spTgt spid="41267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267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2675">
                                            <p:txEl>
                                              <p:pRg st="6" end="6"/>
                                            </p:txEl>
                                          </p:spTgt>
                                        </p:tgtEl>
                                        <p:attrNameLst>
                                          <p:attrName>style.visibility</p:attrName>
                                        </p:attrNameLst>
                                      </p:cBhvr>
                                      <p:to>
                                        <p:strVal val="visible"/>
                                      </p:to>
                                    </p:set>
                                    <p:anim calcmode="lin" valueType="num">
                                      <p:cBhvr additive="base">
                                        <p:cTn id="37" dur="500" fill="hold"/>
                                        <p:tgtEl>
                                          <p:spTgt spid="41267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267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2675">
                                            <p:txEl>
                                              <p:pRg st="7" end="7"/>
                                            </p:txEl>
                                          </p:spTgt>
                                        </p:tgtEl>
                                        <p:attrNameLst>
                                          <p:attrName>style.visibility</p:attrName>
                                        </p:attrNameLst>
                                      </p:cBhvr>
                                      <p:to>
                                        <p:strVal val="visible"/>
                                      </p:to>
                                    </p:set>
                                    <p:anim calcmode="lin" valueType="num">
                                      <p:cBhvr additive="base">
                                        <p:cTn id="43" dur="500" fill="hold"/>
                                        <p:tgtEl>
                                          <p:spTgt spid="41267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267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2675">
                                            <p:txEl>
                                              <p:pRg st="8" end="8"/>
                                            </p:txEl>
                                          </p:spTgt>
                                        </p:tgtEl>
                                        <p:attrNameLst>
                                          <p:attrName>style.visibility</p:attrName>
                                        </p:attrNameLst>
                                      </p:cBhvr>
                                      <p:to>
                                        <p:strVal val="visible"/>
                                      </p:to>
                                    </p:set>
                                    <p:anim calcmode="lin" valueType="num">
                                      <p:cBhvr additive="base">
                                        <p:cTn id="49" dur="500" fill="hold"/>
                                        <p:tgtEl>
                                          <p:spTgt spid="412675">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1267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2675">
                                            <p:txEl>
                                              <p:pRg st="9" end="9"/>
                                            </p:txEl>
                                          </p:spTgt>
                                        </p:tgtEl>
                                        <p:attrNameLst>
                                          <p:attrName>style.visibility</p:attrName>
                                        </p:attrNameLst>
                                      </p:cBhvr>
                                      <p:to>
                                        <p:strVal val="visible"/>
                                      </p:to>
                                    </p:set>
                                    <p:anim calcmode="lin" valueType="num">
                                      <p:cBhvr additive="base">
                                        <p:cTn id="55" dur="500" fill="hold"/>
                                        <p:tgtEl>
                                          <p:spTgt spid="412675">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12675">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2675">
                                            <p:txEl>
                                              <p:pRg st="10" end="10"/>
                                            </p:txEl>
                                          </p:spTgt>
                                        </p:tgtEl>
                                        <p:attrNameLst>
                                          <p:attrName>style.visibility</p:attrName>
                                        </p:attrNameLst>
                                      </p:cBhvr>
                                      <p:to>
                                        <p:strVal val="visible"/>
                                      </p:to>
                                    </p:set>
                                    <p:anim calcmode="lin" valueType="num">
                                      <p:cBhvr additive="base">
                                        <p:cTn id="61" dur="500" fill="hold"/>
                                        <p:tgtEl>
                                          <p:spTgt spid="412675">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2675">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Whoosh"/>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2675">
                                            <p:txEl>
                                              <p:pRg st="11" end="11"/>
                                            </p:txEl>
                                          </p:spTgt>
                                        </p:tgtEl>
                                        <p:attrNameLst>
                                          <p:attrName>style.visibility</p:attrName>
                                        </p:attrNameLst>
                                      </p:cBhvr>
                                      <p:to>
                                        <p:strVal val="visible"/>
                                      </p:to>
                                    </p:set>
                                    <p:anim calcmode="lin" valueType="num">
                                      <p:cBhvr additive="base">
                                        <p:cTn id="67" dur="500" fill="hold"/>
                                        <p:tgtEl>
                                          <p:spTgt spid="412675">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12675">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Whoosh"/>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2675">
                                            <p:txEl>
                                              <p:pRg st="12" end="12"/>
                                            </p:txEl>
                                          </p:spTgt>
                                        </p:tgtEl>
                                        <p:attrNameLst>
                                          <p:attrName>style.visibility</p:attrName>
                                        </p:attrNameLst>
                                      </p:cBhvr>
                                      <p:to>
                                        <p:strVal val="visible"/>
                                      </p:to>
                                    </p:set>
                                    <p:anim calcmode="lin" valueType="num">
                                      <p:cBhvr additive="base">
                                        <p:cTn id="73" dur="500" fill="hold"/>
                                        <p:tgtEl>
                                          <p:spTgt spid="412675">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12675">
                                            <p:txEl>
                                              <p:pRg st="12" end="1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Whoosh"/>
                                        </p:tgtEl>
                                      </p:cMediaNode>
                                    </p:audio>
                                  </p:sub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499"/>
                                          </p:stCondLst>
                                        </p:cTn>
                                        <p:tgtEl>
                                          <p:spTgt spid="412681"/>
                                        </p:tgtEl>
                                        <p:attrNameLst>
                                          <p:attrName>style.visibility</p:attrName>
                                        </p:attrNameLst>
                                      </p:cBhvr>
                                      <p:to>
                                        <p:strVal val="visible"/>
                                      </p:to>
                                    </p:set>
                                  </p:childTnLst>
                                </p:cTn>
                              </p:par>
                            </p:childTnLst>
                          </p:cTn>
                        </p:par>
                        <p:par>
                          <p:cTn id="79" fill="hold" nodeType="afterGroup">
                            <p:stCondLst>
                              <p:cond delay="500"/>
                            </p:stCondLst>
                            <p:childTnLst>
                              <p:par>
                                <p:cTn id="80" presetID="22" presetClass="entr" presetSubtype="4" fill="hold" grpId="0" nodeType="afterEffect">
                                  <p:stCondLst>
                                    <p:cond delay="0"/>
                                  </p:stCondLst>
                                  <p:childTnLst>
                                    <p:set>
                                      <p:cBhvr>
                                        <p:cTn id="81" dur="1" fill="hold">
                                          <p:stCondLst>
                                            <p:cond delay="0"/>
                                          </p:stCondLst>
                                        </p:cTn>
                                        <p:tgtEl>
                                          <p:spTgt spid="412682"/>
                                        </p:tgtEl>
                                        <p:attrNameLst>
                                          <p:attrName>style.visibility</p:attrName>
                                        </p:attrNameLst>
                                      </p:cBhvr>
                                      <p:to>
                                        <p:strVal val="visible"/>
                                      </p:to>
                                    </p:set>
                                    <p:animEffect transition="in" filter="wipe(down)">
                                      <p:cBhvr>
                                        <p:cTn id="82" dur="500"/>
                                        <p:tgtEl>
                                          <p:spTgt spid="412682"/>
                                        </p:tgtEl>
                                      </p:cBhvr>
                                    </p:animEffect>
                                  </p:childTnLst>
                                  <p:subTnLst>
                                    <p:audio>
                                      <p:cMediaNode>
                                        <p:cTn display="0" masterRel="sameClick">
                                          <p:stCondLst>
                                            <p:cond evt="begin" delay="0">
                                              <p:tn val="80"/>
                                            </p:cond>
                                          </p:stCondLst>
                                          <p:endCondLst>
                                            <p:cond evt="onStopAudio" delay="0">
                                              <p:tgtEl>
                                                <p:sldTgt/>
                                              </p:tgtEl>
                                            </p:cond>
                                          </p:endCondLst>
                                        </p:cTn>
                                        <p:tgtEl>
                                          <p:sndTgt r:embed="rId4" name="Qua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autoUpdateAnimBg="0"/>
      <p:bldP spid="412682"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3600" y="228600"/>
            <a:ext cx="7772400" cy="1143000"/>
          </a:xfrm>
        </p:spPr>
        <p:txBody>
          <a:bodyPr/>
          <a:lstStyle/>
          <a:p>
            <a:pPr eaLnBrk="1" hangingPunct="1"/>
            <a:r>
              <a:rPr lang="en-US"/>
              <a:t>Early detection is the key!</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625601"/>
            <a:ext cx="70104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82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734D-3984-7763-FE61-68DEA70655CE}"/>
              </a:ext>
            </a:extLst>
          </p:cNvPr>
          <p:cNvSpPr>
            <a:spLocks noGrp="1"/>
          </p:cNvSpPr>
          <p:nvPr>
            <p:ph type="title"/>
          </p:nvPr>
        </p:nvSpPr>
        <p:spPr/>
        <p:txBody>
          <a:bodyPr/>
          <a:lstStyle/>
          <a:p>
            <a:r>
              <a:rPr lang="en-US" dirty="0" err="1"/>
              <a:t>Pengobatan</a:t>
            </a:r>
            <a:r>
              <a:rPr lang="en-US" dirty="0"/>
              <a:t> </a:t>
            </a:r>
            <a:r>
              <a:rPr lang="en-US" dirty="0" err="1"/>
              <a:t>Kanker</a:t>
            </a:r>
            <a:endParaRPr lang="en-US" dirty="0"/>
          </a:p>
        </p:txBody>
      </p:sp>
      <p:sp>
        <p:nvSpPr>
          <p:cNvPr id="3" name="TextBox 2">
            <a:extLst>
              <a:ext uri="{FF2B5EF4-FFF2-40B4-BE49-F238E27FC236}">
                <a16:creationId xmlns:a16="http://schemas.microsoft.com/office/drawing/2014/main" id="{3B3BA61B-0806-3384-B975-AFAF63AA21BA}"/>
              </a:ext>
            </a:extLst>
          </p:cNvPr>
          <p:cNvSpPr txBox="1"/>
          <p:nvPr/>
        </p:nvSpPr>
        <p:spPr>
          <a:xfrm>
            <a:off x="834390" y="2521059"/>
            <a:ext cx="5314950" cy="1815882"/>
          </a:xfrm>
          <a:prstGeom prst="rect">
            <a:avLst/>
          </a:prstGeom>
          <a:noFill/>
        </p:spPr>
        <p:txBody>
          <a:bodyPr wrap="square" rtlCol="0">
            <a:spAutoFit/>
          </a:bodyPr>
          <a:lstStyle/>
          <a:p>
            <a:pPr marL="342900" indent="-342900">
              <a:buFont typeface="+mj-lt"/>
              <a:buAutoNum type="arabicPeriod"/>
            </a:pPr>
            <a:r>
              <a:rPr lang="en-US" sz="2800" dirty="0" err="1"/>
              <a:t>Pembedahan</a:t>
            </a:r>
            <a:r>
              <a:rPr lang="en-US" sz="2800" dirty="0"/>
              <a:t> </a:t>
            </a:r>
          </a:p>
          <a:p>
            <a:pPr marL="342900" indent="-342900">
              <a:buFont typeface="+mj-lt"/>
              <a:buAutoNum type="arabicPeriod"/>
            </a:pPr>
            <a:r>
              <a:rPr lang="en-US" sz="2800" dirty="0" err="1"/>
              <a:t>Radiasi</a:t>
            </a:r>
            <a:r>
              <a:rPr lang="en-US" sz="2800" dirty="0"/>
              <a:t>/</a:t>
            </a:r>
            <a:r>
              <a:rPr lang="en-US" sz="2800" dirty="0" err="1"/>
              <a:t>penyinaran</a:t>
            </a:r>
            <a:endParaRPr lang="en-US" sz="2800" dirty="0"/>
          </a:p>
          <a:p>
            <a:pPr marL="342900" indent="-342900">
              <a:buFont typeface="+mj-lt"/>
              <a:buAutoNum type="arabicPeriod"/>
            </a:pPr>
            <a:r>
              <a:rPr lang="en-US" sz="2800" u="sng" dirty="0" err="1">
                <a:solidFill>
                  <a:srgbClr val="FF0000"/>
                </a:solidFill>
              </a:rPr>
              <a:t>Kemoterapi</a:t>
            </a:r>
            <a:endParaRPr lang="en-US" sz="2800" u="sng" dirty="0">
              <a:solidFill>
                <a:srgbClr val="FF0000"/>
              </a:solidFill>
            </a:endParaRPr>
          </a:p>
          <a:p>
            <a:pPr marL="342900" indent="-342900">
              <a:buFont typeface="+mj-lt"/>
              <a:buAutoNum type="arabicPeriod"/>
            </a:pPr>
            <a:r>
              <a:rPr lang="en-US" sz="2800" dirty="0" err="1"/>
              <a:t>Terapi</a:t>
            </a:r>
            <a:r>
              <a:rPr lang="en-US" sz="2800" dirty="0"/>
              <a:t> </a:t>
            </a:r>
            <a:r>
              <a:rPr lang="en-US" sz="2800" dirty="0" err="1"/>
              <a:t>Biologi</a:t>
            </a:r>
            <a:endParaRPr lang="en-US" sz="2800" dirty="0"/>
          </a:p>
        </p:txBody>
      </p:sp>
      <p:pic>
        <p:nvPicPr>
          <p:cNvPr id="5" name="Picture 4">
            <a:extLst>
              <a:ext uri="{FF2B5EF4-FFF2-40B4-BE49-F238E27FC236}">
                <a16:creationId xmlns:a16="http://schemas.microsoft.com/office/drawing/2014/main" id="{3BCF6CD7-B0E5-E3E9-39F7-9DC6A33AFF50}"/>
              </a:ext>
            </a:extLst>
          </p:cNvPr>
          <p:cNvPicPr>
            <a:picLocks noChangeAspect="1"/>
          </p:cNvPicPr>
          <p:nvPr/>
        </p:nvPicPr>
        <p:blipFill>
          <a:blip r:embed="rId2"/>
          <a:srcRect l="6875" t="21070" r="40937" b="29968"/>
          <a:stretch/>
        </p:blipFill>
        <p:spPr>
          <a:xfrm>
            <a:off x="4548379" y="1740072"/>
            <a:ext cx="7346441" cy="4032078"/>
          </a:xfrm>
          <a:prstGeom prst="rect">
            <a:avLst/>
          </a:prstGeom>
          <a:ln>
            <a:solidFill>
              <a:schemeClr val="tx1"/>
            </a:solidFill>
          </a:ln>
        </p:spPr>
      </p:pic>
    </p:spTree>
    <p:extLst>
      <p:ext uri="{BB962C8B-B14F-4D97-AF65-F5344CB8AC3E}">
        <p14:creationId xmlns:p14="http://schemas.microsoft.com/office/powerpoint/2010/main" val="296859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28FE3-8D71-BE2C-F3D5-D2E4069D6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88" y="627321"/>
            <a:ext cx="5326912" cy="5326912"/>
          </a:xfrm>
          <a:prstGeom prst="rect">
            <a:avLst/>
          </a:prstGeom>
        </p:spPr>
      </p:pic>
      <p:sp>
        <p:nvSpPr>
          <p:cNvPr id="4" name="TextBox 3">
            <a:extLst>
              <a:ext uri="{FF2B5EF4-FFF2-40B4-BE49-F238E27FC236}">
                <a16:creationId xmlns:a16="http://schemas.microsoft.com/office/drawing/2014/main" id="{C7FA893C-E2CA-58B2-98F5-88A3C1AE91B2}"/>
              </a:ext>
            </a:extLst>
          </p:cNvPr>
          <p:cNvSpPr txBox="1"/>
          <p:nvPr/>
        </p:nvSpPr>
        <p:spPr>
          <a:xfrm>
            <a:off x="7208874" y="1626781"/>
            <a:ext cx="3402419" cy="492443"/>
          </a:xfrm>
          <a:prstGeom prst="rect">
            <a:avLst/>
          </a:prstGeom>
          <a:noFill/>
        </p:spPr>
        <p:txBody>
          <a:bodyPr wrap="square" rtlCol="0">
            <a:spAutoFit/>
          </a:bodyPr>
          <a:lstStyle/>
          <a:p>
            <a:r>
              <a:rPr lang="en-US" sz="2600" dirty="0"/>
              <a:t>AGEN KEMOTERAPI</a:t>
            </a:r>
          </a:p>
        </p:txBody>
      </p:sp>
      <p:sp>
        <p:nvSpPr>
          <p:cNvPr id="5" name="TextBox 4">
            <a:extLst>
              <a:ext uri="{FF2B5EF4-FFF2-40B4-BE49-F238E27FC236}">
                <a16:creationId xmlns:a16="http://schemas.microsoft.com/office/drawing/2014/main" id="{2702D11F-D46A-B20E-C5A6-C644B293EA92}"/>
              </a:ext>
            </a:extLst>
          </p:cNvPr>
          <p:cNvSpPr txBox="1"/>
          <p:nvPr/>
        </p:nvSpPr>
        <p:spPr>
          <a:xfrm>
            <a:off x="7378995" y="2753833"/>
            <a:ext cx="4082903"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Agen </a:t>
            </a:r>
            <a:r>
              <a:rPr lang="en-US" sz="2200" dirty="0" err="1"/>
              <a:t>pengalkilasi</a:t>
            </a:r>
            <a:endParaRPr lang="en-US" sz="2200" dirty="0"/>
          </a:p>
          <a:p>
            <a:pPr marL="285750" indent="-285750">
              <a:buFont typeface="Arial" panose="020B0604020202020204" pitchFamily="34" charset="0"/>
              <a:buChar char="•"/>
            </a:pPr>
            <a:r>
              <a:rPr lang="en-US" sz="2200" dirty="0" err="1"/>
              <a:t>Antimetabolit</a:t>
            </a:r>
            <a:endParaRPr lang="en-US" sz="2200" dirty="0"/>
          </a:p>
          <a:p>
            <a:pPr marL="285750" indent="-285750">
              <a:buFont typeface="Arial" panose="020B0604020202020204" pitchFamily="34" charset="0"/>
              <a:buChar char="•"/>
            </a:pPr>
            <a:r>
              <a:rPr lang="en-US" sz="2200" dirty="0" err="1"/>
              <a:t>Antibiotik</a:t>
            </a:r>
            <a:r>
              <a:rPr lang="en-US" sz="2200" dirty="0"/>
              <a:t> antitumor</a:t>
            </a:r>
          </a:p>
          <a:p>
            <a:pPr marL="285750" indent="-285750">
              <a:buFont typeface="Arial" panose="020B0604020202020204" pitchFamily="34" charset="0"/>
              <a:buChar char="•"/>
            </a:pPr>
            <a:r>
              <a:rPr lang="en-US" sz="2200" dirty="0"/>
              <a:t>Topoisomerase inhibitor</a:t>
            </a:r>
          </a:p>
          <a:p>
            <a:pPr marL="285750" indent="-285750">
              <a:buFont typeface="Arial" panose="020B0604020202020204" pitchFamily="34" charset="0"/>
              <a:buChar char="•"/>
            </a:pPr>
            <a:r>
              <a:rPr lang="en-US" sz="2200" dirty="0" err="1"/>
              <a:t>agen</a:t>
            </a:r>
            <a:r>
              <a:rPr lang="en-US" sz="2200" dirty="0"/>
              <a:t> </a:t>
            </a:r>
            <a:r>
              <a:rPr lang="en-US" sz="2200" dirty="0" err="1"/>
              <a:t>antimikrotubul</a:t>
            </a: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936978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C23EF-2124-199C-78C6-CBE62D17FE72}"/>
              </a:ext>
            </a:extLst>
          </p:cNvPr>
          <p:cNvPicPr>
            <a:picLocks noChangeAspect="1"/>
          </p:cNvPicPr>
          <p:nvPr/>
        </p:nvPicPr>
        <p:blipFill>
          <a:blip r:embed="rId3"/>
          <a:srcRect l="2006" t="22480" r="61279" b="30388"/>
          <a:stretch/>
        </p:blipFill>
        <p:spPr>
          <a:xfrm>
            <a:off x="1672856" y="235090"/>
            <a:ext cx="8846288" cy="6387819"/>
          </a:xfrm>
          <a:prstGeom prst="rect">
            <a:avLst/>
          </a:prstGeom>
        </p:spPr>
      </p:pic>
    </p:spTree>
    <p:extLst>
      <p:ext uri="{BB962C8B-B14F-4D97-AF65-F5344CB8AC3E}">
        <p14:creationId xmlns:p14="http://schemas.microsoft.com/office/powerpoint/2010/main" val="342409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CB78-143A-2F04-386D-5347F01D1C60}"/>
              </a:ext>
            </a:extLst>
          </p:cNvPr>
          <p:cNvSpPr>
            <a:spLocks noGrp="1"/>
          </p:cNvSpPr>
          <p:nvPr>
            <p:ph type="title"/>
          </p:nvPr>
        </p:nvSpPr>
        <p:spPr/>
        <p:txBody>
          <a:bodyPr/>
          <a:lstStyle/>
          <a:p>
            <a:r>
              <a:rPr lang="en-US" dirty="0"/>
              <a:t>Agen </a:t>
            </a:r>
            <a:r>
              <a:rPr lang="en-US" dirty="0" err="1"/>
              <a:t>pengalkilasi</a:t>
            </a:r>
            <a:endParaRPr lang="en-US" dirty="0"/>
          </a:p>
        </p:txBody>
      </p:sp>
      <p:sp>
        <p:nvSpPr>
          <p:cNvPr id="3" name="Text Placeholder 2">
            <a:extLst>
              <a:ext uri="{FF2B5EF4-FFF2-40B4-BE49-F238E27FC236}">
                <a16:creationId xmlns:a16="http://schemas.microsoft.com/office/drawing/2014/main" id="{45E21B7D-72FA-9303-AC5A-362CAFCCCDD8}"/>
              </a:ext>
            </a:extLst>
          </p:cNvPr>
          <p:cNvSpPr>
            <a:spLocks noGrp="1"/>
          </p:cNvSpPr>
          <p:nvPr>
            <p:ph type="body" idx="1"/>
          </p:nvPr>
        </p:nvSpPr>
        <p:spPr>
          <a:xfrm>
            <a:off x="6323308" y="1840230"/>
            <a:ext cx="5269424" cy="3200400"/>
          </a:xfrm>
        </p:spPr>
        <p:txBody>
          <a:bodyPr>
            <a:normAutofit fontScale="92500" lnSpcReduction="10000"/>
          </a:bodyPr>
          <a:lstStyle/>
          <a:p>
            <a:pPr marL="457200" indent="-457200">
              <a:buFont typeface="Arial" panose="020B0604020202020204" pitchFamily="34" charset="0"/>
              <a:buChar char="•"/>
            </a:pPr>
            <a:r>
              <a:rPr lang="en-US" dirty="0" err="1"/>
              <a:t>Siklofosfamid</a:t>
            </a:r>
            <a:r>
              <a:rPr lang="en-US" dirty="0"/>
              <a:t>, </a:t>
            </a:r>
            <a:r>
              <a:rPr lang="en-US" dirty="0" err="1"/>
              <a:t>ISofosfamid</a:t>
            </a:r>
            <a:endParaRPr lang="en-US" dirty="0"/>
          </a:p>
          <a:p>
            <a:pPr marL="457200" indent="-457200">
              <a:buFont typeface="Arial" panose="020B0604020202020204" pitchFamily="34" charset="0"/>
              <a:buChar char="•"/>
            </a:pPr>
            <a:r>
              <a:rPr lang="en-US" dirty="0"/>
              <a:t> </a:t>
            </a:r>
            <a:r>
              <a:rPr lang="en-US" dirty="0" err="1"/>
              <a:t>kamustin,lomustin</a:t>
            </a:r>
            <a:endParaRPr lang="en-US" dirty="0"/>
          </a:p>
          <a:p>
            <a:pPr marL="457200" indent="-457200">
              <a:buFont typeface="Arial" panose="020B0604020202020204" pitchFamily="34" charset="0"/>
              <a:buChar char="•"/>
            </a:pPr>
            <a:r>
              <a:rPr lang="en-US" dirty="0" err="1"/>
              <a:t>clorambucil</a:t>
            </a:r>
            <a:r>
              <a:rPr lang="en-US" dirty="0"/>
              <a:t>, busulfan, </a:t>
            </a:r>
            <a:r>
              <a:rPr lang="en-US" dirty="0" err="1"/>
              <a:t>prokarbazin</a:t>
            </a:r>
            <a:endParaRPr lang="en-US" dirty="0"/>
          </a:p>
          <a:p>
            <a:pPr marL="457200" indent="-457200">
              <a:buFont typeface="Arial" panose="020B0604020202020204" pitchFamily="34" charset="0"/>
              <a:buChar char="•"/>
            </a:pPr>
            <a:r>
              <a:rPr lang="en-US" dirty="0"/>
              <a:t>cisplatin, </a:t>
            </a:r>
            <a:r>
              <a:rPr lang="en-US" dirty="0" err="1"/>
              <a:t>oxaloplatin</a:t>
            </a:r>
            <a:r>
              <a:rPr lang="en-US" dirty="0"/>
              <a:t>, carboplatin</a:t>
            </a:r>
          </a:p>
        </p:txBody>
      </p:sp>
    </p:spTree>
    <p:extLst>
      <p:ext uri="{BB962C8B-B14F-4D97-AF65-F5344CB8AC3E}">
        <p14:creationId xmlns:p14="http://schemas.microsoft.com/office/powerpoint/2010/main" val="130955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Capaian</a:t>
            </a:r>
            <a:r>
              <a:rPr lang="en-US" dirty="0"/>
              <a:t> </a:t>
            </a:r>
            <a:r>
              <a:rPr lang="en-US" dirty="0" err="1"/>
              <a:t>Pembelajaran</a:t>
            </a:r>
            <a:endParaRPr lang="en-US" dirty="0"/>
          </a:p>
        </p:txBody>
      </p:sp>
      <p:sp>
        <p:nvSpPr>
          <p:cNvPr id="3" name="TextBox 2"/>
          <p:cNvSpPr txBox="1"/>
          <p:nvPr/>
        </p:nvSpPr>
        <p:spPr>
          <a:xfrm>
            <a:off x="826935" y="2138901"/>
            <a:ext cx="10134435" cy="1881669"/>
          </a:xfrm>
          <a:prstGeom prst="rect">
            <a:avLst/>
          </a:prstGeom>
          <a:noFill/>
        </p:spPr>
        <p:txBody>
          <a:bodyPr wrap="square" rtlCol="0">
            <a:spAutoFit/>
          </a:bodyPr>
          <a:lstStyle/>
          <a:p>
            <a:pPr>
              <a:lnSpc>
                <a:spcPct val="150000"/>
              </a:lnSpc>
            </a:pPr>
            <a:r>
              <a:rPr lang="en-US" sz="2000" dirty="0" err="1"/>
              <a:t>Setelah</a:t>
            </a:r>
            <a:r>
              <a:rPr lang="en-US" sz="2000" dirty="0"/>
              <a:t> </a:t>
            </a:r>
            <a:r>
              <a:rPr lang="en-US" sz="2000" dirty="0" err="1"/>
              <a:t>mengikuti</a:t>
            </a:r>
            <a:r>
              <a:rPr lang="en-US" sz="2000" dirty="0"/>
              <a:t> </a:t>
            </a:r>
            <a:r>
              <a:rPr lang="en-US" sz="2000" dirty="0" err="1"/>
              <a:t>perkuliahan</a:t>
            </a:r>
            <a:r>
              <a:rPr lang="en-US" sz="2000" dirty="0"/>
              <a:t>, </a:t>
            </a:r>
            <a:r>
              <a:rPr lang="en-US" sz="2000" dirty="0" err="1"/>
              <a:t>mahasiswa</a:t>
            </a:r>
            <a:r>
              <a:rPr lang="en-US" sz="2000" dirty="0"/>
              <a:t> </a:t>
            </a:r>
            <a:r>
              <a:rPr lang="en-US" sz="2000" dirty="0" err="1"/>
              <a:t>akan</a:t>
            </a:r>
            <a:r>
              <a:rPr lang="en-US" sz="2000" dirty="0"/>
              <a:t> </a:t>
            </a:r>
            <a:r>
              <a:rPr lang="en-US" sz="2000" dirty="0" err="1"/>
              <a:t>mampu</a:t>
            </a:r>
            <a:r>
              <a:rPr lang="en-US" sz="2000" dirty="0"/>
              <a:t> :</a:t>
            </a:r>
          </a:p>
          <a:p>
            <a:pPr marL="342900" indent="-342900">
              <a:lnSpc>
                <a:spcPct val="150000"/>
              </a:lnSpc>
              <a:buFont typeface="Arial" panose="020B0604020202020204" pitchFamily="34" charset="0"/>
              <a:buChar char="•"/>
            </a:pPr>
            <a:r>
              <a:rPr lang="en-US" sz="2000" dirty="0" err="1"/>
              <a:t>merekomendasikan</a:t>
            </a:r>
            <a:r>
              <a:rPr lang="en-US" sz="2000" dirty="0"/>
              <a:t>  </a:t>
            </a:r>
            <a:r>
              <a:rPr lang="en-US" sz="2000" dirty="0" err="1"/>
              <a:t>terapi</a:t>
            </a:r>
            <a:r>
              <a:rPr lang="en-US" sz="2000" dirty="0"/>
              <a:t> </a:t>
            </a:r>
            <a:r>
              <a:rPr lang="en-US" sz="2000" dirty="0" err="1"/>
              <a:t>farmakologis</a:t>
            </a:r>
            <a:r>
              <a:rPr lang="en-US" sz="2000" dirty="0"/>
              <a:t> pada </a:t>
            </a:r>
            <a:r>
              <a:rPr lang="en-US" sz="2000" dirty="0" err="1"/>
              <a:t>penyakit</a:t>
            </a:r>
            <a:r>
              <a:rPr lang="en-US" sz="2000" dirty="0"/>
              <a:t> </a:t>
            </a:r>
            <a:r>
              <a:rPr lang="en-US" sz="2000" dirty="0" err="1"/>
              <a:t>kanker</a:t>
            </a:r>
            <a:endParaRPr lang="en-US" sz="2000" dirty="0"/>
          </a:p>
          <a:p>
            <a:pPr marL="342900" indent="-342900">
              <a:lnSpc>
                <a:spcPct val="150000"/>
              </a:lnSpc>
              <a:buFont typeface="Arial" panose="020B0604020202020204" pitchFamily="34" charset="0"/>
              <a:buChar char="•"/>
            </a:pPr>
            <a:r>
              <a:rPr lang="en-US" sz="2000" dirty="0" err="1"/>
              <a:t>Menelaah</a:t>
            </a:r>
            <a:r>
              <a:rPr lang="en-US" sz="2000" dirty="0"/>
              <a:t> </a:t>
            </a:r>
            <a:r>
              <a:rPr lang="en-US" sz="2000" dirty="0" err="1"/>
              <a:t>pustaka</a:t>
            </a:r>
            <a:r>
              <a:rPr lang="en-US" sz="2000" dirty="0"/>
              <a:t> primer </a:t>
            </a:r>
            <a:r>
              <a:rPr lang="en-US" sz="2000" dirty="0" err="1"/>
              <a:t>terkait</a:t>
            </a:r>
            <a:r>
              <a:rPr lang="en-US" sz="2000" dirty="0"/>
              <a:t> </a:t>
            </a:r>
            <a:r>
              <a:rPr lang="en-US" sz="2000" dirty="0" err="1"/>
              <a:t>farmakoterapi</a:t>
            </a:r>
            <a:r>
              <a:rPr lang="en-US" sz="2000" dirty="0"/>
              <a:t> </a:t>
            </a:r>
            <a:r>
              <a:rPr lang="en-US" sz="2000" dirty="0" err="1"/>
              <a:t>kanker</a:t>
            </a:r>
            <a:r>
              <a:rPr lang="en-US" sz="2000" dirty="0"/>
              <a:t> </a:t>
            </a:r>
          </a:p>
          <a:p>
            <a:pPr>
              <a:lnSpc>
                <a:spcPct val="150000"/>
              </a:lnSpc>
            </a:pPr>
            <a:endParaRPr lang="en-US" sz="2000" dirty="0"/>
          </a:p>
        </p:txBody>
      </p:sp>
    </p:spTree>
    <p:extLst>
      <p:ext uri="{BB962C8B-B14F-4D97-AF65-F5344CB8AC3E}">
        <p14:creationId xmlns:p14="http://schemas.microsoft.com/office/powerpoint/2010/main" val="3454843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7552E5-105E-BF96-175E-A0ED91F4429C}"/>
              </a:ext>
            </a:extLst>
          </p:cNvPr>
          <p:cNvSpPr txBox="1"/>
          <p:nvPr/>
        </p:nvSpPr>
        <p:spPr>
          <a:xfrm>
            <a:off x="1303020" y="720090"/>
            <a:ext cx="10515600" cy="1323439"/>
          </a:xfrm>
          <a:prstGeom prst="rect">
            <a:avLst/>
          </a:prstGeom>
          <a:noFill/>
        </p:spPr>
        <p:txBody>
          <a:bodyPr wrap="square" rtlCol="0">
            <a:spAutoFit/>
          </a:bodyPr>
          <a:lstStyle/>
          <a:p>
            <a:r>
              <a:rPr lang="en-US" sz="2000" u="sng" dirty="0" err="1">
                <a:latin typeface="Aharoni" panose="02010803020104030203" pitchFamily="2" charset="-79"/>
                <a:cs typeface="Aharoni" panose="02010803020104030203" pitchFamily="2" charset="-79"/>
              </a:rPr>
              <a:t>Mekanisme</a:t>
            </a:r>
            <a:r>
              <a:rPr lang="en-US" sz="2000" u="sng" dirty="0">
                <a:latin typeface="Aharoni" panose="02010803020104030203" pitchFamily="2" charset="-79"/>
                <a:cs typeface="Aharoni" panose="02010803020104030203" pitchFamily="2" charset="-79"/>
              </a:rPr>
              <a:t> </a:t>
            </a:r>
            <a:r>
              <a:rPr lang="en-US" sz="2000" u="sng" dirty="0" err="1">
                <a:latin typeface="Aharoni" panose="02010803020104030203" pitchFamily="2" charset="-79"/>
                <a:cs typeface="Aharoni" panose="02010803020104030203" pitchFamily="2" charset="-79"/>
              </a:rPr>
              <a:t>kerja</a:t>
            </a:r>
            <a:endParaRPr lang="en-US" sz="2000" u="sng" dirty="0">
              <a:latin typeface="Aharoni" panose="02010803020104030203" pitchFamily="2" charset="-79"/>
              <a:cs typeface="Aharoni" panose="02010803020104030203" pitchFamily="2" charset="-79"/>
            </a:endParaRPr>
          </a:p>
          <a:p>
            <a:r>
              <a:rPr lang="en-US" sz="2000" dirty="0"/>
              <a:t>Agen </a:t>
            </a:r>
            <a:r>
              <a:rPr lang="en-US" sz="2000" dirty="0" err="1"/>
              <a:t>pengalkilasi</a:t>
            </a:r>
            <a:r>
              <a:rPr lang="en-US" sz="2000" dirty="0"/>
              <a:t> (</a:t>
            </a:r>
            <a:r>
              <a:rPr lang="en-US" sz="2000" i="1" dirty="0"/>
              <a:t>alkylating agents</a:t>
            </a:r>
            <a:r>
              <a:rPr lang="en-US" sz="2000" dirty="0"/>
              <a:t>) </a:t>
            </a:r>
            <a:r>
              <a:rPr lang="en-US" sz="2000" dirty="0" err="1"/>
              <a:t>bekerja</a:t>
            </a:r>
            <a:r>
              <a:rPr lang="en-US" sz="2000" dirty="0"/>
              <a:t> </a:t>
            </a:r>
            <a:r>
              <a:rPr lang="en-US" sz="2000" dirty="0" err="1"/>
              <a:t>dengan</a:t>
            </a:r>
            <a:r>
              <a:rPr lang="en-US" sz="2000" dirty="0"/>
              <a:t> </a:t>
            </a:r>
            <a:r>
              <a:rPr lang="en-US" sz="2000" dirty="0" err="1"/>
              <a:t>cara</a:t>
            </a:r>
            <a:r>
              <a:rPr lang="en-US" sz="2000" dirty="0"/>
              <a:t> </a:t>
            </a:r>
            <a:r>
              <a:rPr lang="en-US" sz="2000" dirty="0" err="1"/>
              <a:t>mentransfer</a:t>
            </a:r>
            <a:r>
              <a:rPr lang="en-US" sz="2000" dirty="0"/>
              <a:t> </a:t>
            </a:r>
            <a:r>
              <a:rPr lang="en-US" sz="2000" dirty="0" err="1"/>
              <a:t>gugus</a:t>
            </a:r>
            <a:r>
              <a:rPr lang="en-US" sz="2000" dirty="0"/>
              <a:t> </a:t>
            </a:r>
            <a:r>
              <a:rPr lang="en-US" sz="2000" dirty="0" err="1"/>
              <a:t>alkilnya</a:t>
            </a:r>
            <a:r>
              <a:rPr lang="en-US" sz="2000" dirty="0"/>
              <a:t> pada nitrogen N7 pada 2 </a:t>
            </a:r>
            <a:r>
              <a:rPr lang="en-US" sz="2000" dirty="0" err="1"/>
              <a:t>basa</a:t>
            </a:r>
            <a:r>
              <a:rPr lang="en-US" sz="2000" dirty="0"/>
              <a:t> guanin yang </a:t>
            </a:r>
            <a:r>
              <a:rPr lang="en-US" sz="2000" dirty="0" err="1"/>
              <a:t>terdapat</a:t>
            </a:r>
            <a:r>
              <a:rPr lang="en-US" sz="2000" dirty="0"/>
              <a:t> </a:t>
            </a:r>
            <a:r>
              <a:rPr lang="en-US" sz="2000" dirty="0" err="1"/>
              <a:t>dalam</a:t>
            </a:r>
            <a:r>
              <a:rPr lang="en-US" sz="2000" dirty="0"/>
              <a:t> DNA </a:t>
            </a:r>
            <a:r>
              <a:rPr lang="en-US" sz="2000" dirty="0" err="1"/>
              <a:t>dengan</a:t>
            </a:r>
            <a:r>
              <a:rPr lang="en-US" sz="2000" dirty="0"/>
              <a:t> </a:t>
            </a:r>
            <a:r>
              <a:rPr lang="en-US" sz="2000" dirty="0" err="1"/>
              <a:t>ikatan</a:t>
            </a:r>
            <a:r>
              <a:rPr lang="en-US" sz="2000" dirty="0"/>
              <a:t> </a:t>
            </a:r>
            <a:r>
              <a:rPr lang="en-US" sz="2000" dirty="0" err="1"/>
              <a:t>kovalen</a:t>
            </a:r>
            <a:r>
              <a:rPr lang="en-US" sz="2000" dirty="0"/>
              <a:t> dan </a:t>
            </a:r>
            <a:r>
              <a:rPr lang="en-US" sz="2000" dirty="0" err="1"/>
              <a:t>mengakibatkan</a:t>
            </a:r>
            <a:r>
              <a:rPr lang="en-US" sz="2000" dirty="0"/>
              <a:t> </a:t>
            </a:r>
            <a:r>
              <a:rPr lang="en-US" sz="2000" dirty="0" err="1"/>
              <a:t>terjadinya</a:t>
            </a:r>
            <a:r>
              <a:rPr lang="en-US" sz="2000" dirty="0"/>
              <a:t> cross-linking pada 2 </a:t>
            </a:r>
            <a:r>
              <a:rPr lang="en-US" sz="2000" dirty="0" err="1"/>
              <a:t>untai</a:t>
            </a:r>
            <a:r>
              <a:rPr lang="en-US" sz="2000" dirty="0"/>
              <a:t> DNA  </a:t>
            </a:r>
            <a:r>
              <a:rPr lang="en-US" sz="2000" dirty="0">
                <a:sym typeface="Wingdings" panose="05000000000000000000" pitchFamily="2" charset="2"/>
              </a:rPr>
              <a:t> cell cycle arrest</a:t>
            </a:r>
            <a:endParaRPr lang="en-US" sz="2000" dirty="0"/>
          </a:p>
        </p:txBody>
      </p:sp>
      <p:sp>
        <p:nvSpPr>
          <p:cNvPr id="3" name="TextBox 2">
            <a:extLst>
              <a:ext uri="{FF2B5EF4-FFF2-40B4-BE49-F238E27FC236}">
                <a16:creationId xmlns:a16="http://schemas.microsoft.com/office/drawing/2014/main" id="{1393A7AB-CAE0-490E-70E1-9AE227345D8D}"/>
              </a:ext>
            </a:extLst>
          </p:cNvPr>
          <p:cNvSpPr txBox="1"/>
          <p:nvPr/>
        </p:nvSpPr>
        <p:spPr>
          <a:xfrm>
            <a:off x="1118234" y="2237839"/>
            <a:ext cx="10368916"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Siklofosfamid</a:t>
            </a:r>
            <a:r>
              <a:rPr lang="en-US" sz="2000" dirty="0"/>
              <a:t> </a:t>
            </a:r>
            <a:r>
              <a:rPr lang="en-US" sz="2000" dirty="0" err="1"/>
              <a:t>dimetabolisme</a:t>
            </a:r>
            <a:r>
              <a:rPr lang="en-US" sz="2000" dirty="0"/>
              <a:t> di </a:t>
            </a:r>
            <a:r>
              <a:rPr lang="en-US" sz="2000" dirty="0" err="1"/>
              <a:t>hati</a:t>
            </a:r>
            <a:r>
              <a:rPr lang="en-US" sz="2000" dirty="0"/>
              <a:t> </a:t>
            </a:r>
            <a:r>
              <a:rPr lang="en-US" sz="2000" dirty="0" err="1"/>
              <a:t>membentuk</a:t>
            </a:r>
            <a:r>
              <a:rPr lang="en-US" sz="2000" dirty="0"/>
              <a:t> </a:t>
            </a:r>
            <a:r>
              <a:rPr lang="en-US" sz="2000" dirty="0" err="1"/>
              <a:t>metabolit</a:t>
            </a:r>
            <a:r>
              <a:rPr lang="en-US" sz="2000" dirty="0"/>
              <a:t> </a:t>
            </a:r>
            <a:r>
              <a:rPr lang="en-US" sz="2000" dirty="0" err="1"/>
              <a:t>aktif</a:t>
            </a:r>
            <a:r>
              <a:rPr lang="en-US" sz="2000" dirty="0"/>
              <a:t> </a:t>
            </a:r>
            <a:r>
              <a:rPr lang="en-US" sz="2000" dirty="0" err="1"/>
              <a:t>yaitu</a:t>
            </a:r>
            <a:r>
              <a:rPr lang="en-US" sz="2000" dirty="0"/>
              <a:t> acrolein </a:t>
            </a:r>
            <a:r>
              <a:rPr lang="en-US" sz="2000" dirty="0" err="1"/>
              <a:t>yg</a:t>
            </a:r>
            <a:r>
              <a:rPr lang="en-US" sz="2000" dirty="0"/>
              <a:t>  </a:t>
            </a:r>
            <a:r>
              <a:rPr lang="en-US" sz="2000" dirty="0" err="1"/>
              <a:t>menyebabkan</a:t>
            </a:r>
            <a:r>
              <a:rPr lang="en-US" sz="2000" dirty="0"/>
              <a:t> </a:t>
            </a:r>
            <a:r>
              <a:rPr lang="en-US" sz="2000" dirty="0" err="1"/>
              <a:t>sistitis</a:t>
            </a:r>
            <a:r>
              <a:rPr lang="en-US" sz="2000" dirty="0"/>
              <a:t> </a:t>
            </a:r>
            <a:r>
              <a:rPr lang="en-US" sz="2000" dirty="0" err="1"/>
              <a:t>hemoragik</a:t>
            </a:r>
            <a:r>
              <a:rPr lang="en-US" sz="2000" dirty="0"/>
              <a:t> </a:t>
            </a:r>
            <a:r>
              <a:rPr lang="en-US" sz="2000" dirty="0" err="1"/>
              <a:t>bila</a:t>
            </a:r>
            <a:r>
              <a:rPr lang="en-US" sz="2000" dirty="0"/>
              <a:t> </a:t>
            </a:r>
            <a:r>
              <a:rPr lang="en-US" sz="2000" dirty="0" err="1"/>
              <a:t>diberikan</a:t>
            </a:r>
            <a:r>
              <a:rPr lang="en-US" sz="2000" dirty="0"/>
              <a:t> </a:t>
            </a:r>
            <a:r>
              <a:rPr lang="en-US" sz="2000" dirty="0" err="1"/>
              <a:t>dosis</a:t>
            </a:r>
            <a:r>
              <a:rPr lang="en-US" sz="2000" dirty="0"/>
              <a:t> </a:t>
            </a:r>
            <a:r>
              <a:rPr lang="en-US" sz="2000" dirty="0" err="1"/>
              <a:t>tinggi</a:t>
            </a:r>
            <a:r>
              <a:rPr lang="en-US" sz="2000" dirty="0"/>
              <a:t> (&gt;2 g/m</a:t>
            </a:r>
            <a:r>
              <a:rPr lang="en-US" sz="2000" baseline="30000" dirty="0"/>
              <a:t>2</a:t>
            </a:r>
            <a:r>
              <a:rPr lang="en-US" sz="2000" dirty="0"/>
              <a:t> per </a:t>
            </a:r>
            <a:r>
              <a:rPr lang="en-US" sz="2000" dirty="0" err="1"/>
              <a:t>dosis</a:t>
            </a:r>
            <a:r>
              <a:rPr lang="en-US" sz="2000" dirty="0"/>
              <a:t>) </a:t>
            </a:r>
            <a:r>
              <a:rPr lang="en-US" sz="2000" dirty="0" err="1"/>
              <a:t>sehingga</a:t>
            </a:r>
            <a:r>
              <a:rPr lang="en-US" sz="2000" dirty="0"/>
              <a:t> </a:t>
            </a:r>
            <a:r>
              <a:rPr lang="en-US" sz="2000" dirty="0" err="1"/>
              <a:t>perlu</a:t>
            </a:r>
            <a:r>
              <a:rPr lang="en-US" sz="2000" dirty="0"/>
              <a:t> </a:t>
            </a:r>
            <a:r>
              <a:rPr lang="en-US" sz="2000" dirty="0" err="1"/>
              <a:t>dikombinasi</a:t>
            </a:r>
            <a:r>
              <a:rPr lang="en-US" sz="2000" dirty="0"/>
              <a:t> </a:t>
            </a:r>
            <a:r>
              <a:rPr lang="en-US" sz="2000" dirty="0" err="1"/>
              <a:t>dengan</a:t>
            </a:r>
            <a:r>
              <a:rPr lang="en-US" sz="2000" dirty="0"/>
              <a:t> 2-merkaptoetan sulfonate natrium (</a:t>
            </a:r>
            <a:r>
              <a:rPr lang="en-US" sz="2000" dirty="0" err="1"/>
              <a:t>mesna</a:t>
            </a:r>
            <a:r>
              <a:rPr lang="en-US" sz="2000" dirty="0"/>
              <a:t>) </a:t>
            </a:r>
            <a:r>
              <a:rPr lang="en-US" sz="2000" dirty="0" err="1"/>
              <a:t>utk</a:t>
            </a:r>
            <a:r>
              <a:rPr lang="en-US" sz="2000" dirty="0"/>
              <a:t> </a:t>
            </a:r>
            <a:r>
              <a:rPr lang="en-US" sz="2000" dirty="0" err="1"/>
              <a:t>melindungi</a:t>
            </a:r>
            <a:r>
              <a:rPr lang="en-US" sz="2000" dirty="0"/>
              <a:t> </a:t>
            </a:r>
            <a:r>
              <a:rPr lang="en-US" sz="2000" dirty="0" err="1"/>
              <a:t>kandung</a:t>
            </a:r>
            <a:r>
              <a:rPr lang="en-US" sz="2000" dirty="0"/>
              <a:t> </a:t>
            </a:r>
            <a:r>
              <a:rPr lang="en-US" sz="2000" dirty="0" err="1"/>
              <a:t>kemih</a:t>
            </a:r>
            <a:r>
              <a:rPr lang="en-US" sz="2000" dirty="0"/>
              <a:t>. </a:t>
            </a:r>
          </a:p>
          <a:p>
            <a:pPr marL="285750" indent="-285750">
              <a:buFont typeface="Arial" panose="020B0604020202020204" pitchFamily="34" charset="0"/>
              <a:buChar char="•"/>
            </a:pPr>
            <a:r>
              <a:rPr lang="en-US" sz="2000" dirty="0" err="1"/>
              <a:t>Isofosfamid</a:t>
            </a:r>
            <a:r>
              <a:rPr lang="en-US" sz="2000" dirty="0"/>
              <a:t> </a:t>
            </a:r>
            <a:r>
              <a:rPr lang="en-US" sz="2000" dirty="0" err="1"/>
              <a:t>menyebabkan</a:t>
            </a:r>
            <a:r>
              <a:rPr lang="en-US" sz="2000" dirty="0"/>
              <a:t> </a:t>
            </a:r>
            <a:r>
              <a:rPr lang="en-US" sz="2000" dirty="0" err="1"/>
              <a:t>toksisitas</a:t>
            </a:r>
            <a:r>
              <a:rPr lang="en-US" sz="2000" dirty="0"/>
              <a:t> SSP </a:t>
            </a:r>
            <a:r>
              <a:rPr lang="en-US" sz="2000" dirty="0" err="1"/>
              <a:t>sehingga</a:t>
            </a:r>
            <a:r>
              <a:rPr lang="en-US" sz="2000" dirty="0"/>
              <a:t> </a:t>
            </a:r>
            <a:r>
              <a:rPr lang="en-US" sz="2000" dirty="0" err="1"/>
              <a:t>terjadi</a:t>
            </a:r>
            <a:r>
              <a:rPr lang="en-US" sz="2000" dirty="0"/>
              <a:t> </a:t>
            </a:r>
            <a:r>
              <a:rPr lang="en-US" sz="2000" dirty="0" err="1"/>
              <a:t>efek</a:t>
            </a:r>
            <a:r>
              <a:rPr lang="en-US" sz="2000" dirty="0"/>
              <a:t> </a:t>
            </a:r>
            <a:r>
              <a:rPr lang="en-US" sz="2000" dirty="0" err="1"/>
              <a:t>mengantuk</a:t>
            </a:r>
            <a:r>
              <a:rPr lang="en-US" sz="2000" dirty="0"/>
              <a:t>, </a:t>
            </a:r>
            <a:r>
              <a:rPr lang="en-US" sz="2000" dirty="0" err="1"/>
              <a:t>halusinasi</a:t>
            </a:r>
            <a:r>
              <a:rPr lang="en-US" sz="2000" dirty="0"/>
              <a:t>, </a:t>
            </a:r>
            <a:r>
              <a:rPr lang="en-US" sz="2000" dirty="0" err="1"/>
              <a:t>kebingungan</a:t>
            </a:r>
            <a:r>
              <a:rPr lang="en-US" sz="2000" dirty="0"/>
              <a:t>, seizure (</a:t>
            </a:r>
            <a:r>
              <a:rPr lang="en-US" sz="2000" dirty="0" err="1"/>
              <a:t>kejang</a:t>
            </a:r>
            <a:r>
              <a:rPr lang="en-US" sz="2000" dirty="0"/>
              <a:t>)</a:t>
            </a:r>
          </a:p>
          <a:p>
            <a:pPr marL="285750" indent="-285750">
              <a:buFont typeface="Arial" panose="020B0604020202020204" pitchFamily="34" charset="0"/>
              <a:buChar char="•"/>
            </a:pPr>
            <a:r>
              <a:rPr lang="en-US" sz="2000" dirty="0" err="1"/>
              <a:t>Kamustin</a:t>
            </a:r>
            <a:r>
              <a:rPr lang="en-US" sz="2000" dirty="0"/>
              <a:t>, </a:t>
            </a:r>
            <a:r>
              <a:rPr lang="en-US" sz="2000" dirty="0" err="1"/>
              <a:t>lomustin</a:t>
            </a:r>
            <a:r>
              <a:rPr lang="en-US" sz="2000" dirty="0"/>
              <a:t> </a:t>
            </a:r>
            <a:r>
              <a:rPr lang="en-US" sz="2000" dirty="0" err="1"/>
              <a:t>memiliki</a:t>
            </a:r>
            <a:r>
              <a:rPr lang="en-US" sz="2000" dirty="0"/>
              <a:t> </a:t>
            </a:r>
            <a:r>
              <a:rPr lang="en-US" sz="2000" dirty="0" err="1"/>
              <a:t>kemampuan</a:t>
            </a:r>
            <a:r>
              <a:rPr lang="en-US" sz="2000" dirty="0"/>
              <a:t> </a:t>
            </a:r>
            <a:r>
              <a:rPr lang="en-US" sz="2000" dirty="0" err="1"/>
              <a:t>melintasi</a:t>
            </a:r>
            <a:r>
              <a:rPr lang="en-US" sz="2000" dirty="0"/>
              <a:t> </a:t>
            </a:r>
            <a:r>
              <a:rPr lang="en-US" sz="2000" dirty="0" err="1"/>
              <a:t>sawar</a:t>
            </a:r>
            <a:r>
              <a:rPr lang="en-US" sz="2000" dirty="0"/>
              <a:t> </a:t>
            </a:r>
            <a:r>
              <a:rPr lang="en-US" sz="2000" dirty="0" err="1"/>
              <a:t>darah-otak</a:t>
            </a:r>
            <a:r>
              <a:rPr lang="en-US" sz="2000" dirty="0"/>
              <a:t> </a:t>
            </a:r>
            <a:r>
              <a:rPr lang="en-US" sz="2000" dirty="0">
                <a:sym typeface="Wingdings" panose="05000000000000000000" pitchFamily="2" charset="2"/>
              </a:rPr>
              <a:t> tumor </a:t>
            </a:r>
            <a:r>
              <a:rPr lang="en-US" sz="2000" dirty="0" err="1">
                <a:sym typeface="Wingdings" panose="05000000000000000000" pitchFamily="2" charset="2"/>
              </a:rPr>
              <a:t>otak</a:t>
            </a:r>
            <a:r>
              <a:rPr lang="en-US" sz="2000" dirty="0"/>
              <a:t>.  </a:t>
            </a:r>
            <a:r>
              <a:rPr lang="en-US" sz="2000" dirty="0" err="1"/>
              <a:t>menyebabkan</a:t>
            </a:r>
            <a:r>
              <a:rPr lang="en-US" sz="2000" dirty="0"/>
              <a:t> </a:t>
            </a:r>
            <a:r>
              <a:rPr lang="en-US" sz="2000" dirty="0" err="1"/>
              <a:t>mielosupresi</a:t>
            </a:r>
            <a:r>
              <a:rPr lang="en-US" sz="2000" dirty="0"/>
              <a:t> </a:t>
            </a:r>
            <a:r>
              <a:rPr lang="en-US" sz="2000" dirty="0" err="1"/>
              <a:t>yg</a:t>
            </a:r>
            <a:r>
              <a:rPr lang="en-US" sz="2000" dirty="0"/>
              <a:t> </a:t>
            </a:r>
            <a:r>
              <a:rPr lang="en-US" sz="2000" dirty="0" err="1"/>
              <a:t>efeknya</a:t>
            </a:r>
            <a:r>
              <a:rPr lang="en-US" sz="2000" dirty="0"/>
              <a:t> </a:t>
            </a:r>
            <a:r>
              <a:rPr lang="en-US" sz="2000" dirty="0" err="1"/>
              <a:t>tertunda</a:t>
            </a:r>
            <a:r>
              <a:rPr lang="en-US" sz="2000" dirty="0"/>
              <a:t> dan </a:t>
            </a:r>
            <a:r>
              <a:rPr lang="en-US" sz="2000" dirty="0" err="1"/>
              <a:t>berlangsung</a:t>
            </a:r>
            <a:r>
              <a:rPr lang="en-US" sz="2000" dirty="0"/>
              <a:t> lama.</a:t>
            </a:r>
          </a:p>
          <a:p>
            <a:pPr marL="285750" indent="-285750">
              <a:buFont typeface="Arial" panose="020B0604020202020204" pitchFamily="34" charset="0"/>
              <a:buChar char="•"/>
            </a:pPr>
            <a:r>
              <a:rPr lang="en-US" sz="2000" dirty="0" err="1"/>
              <a:t>Sisplatin</a:t>
            </a:r>
            <a:r>
              <a:rPr lang="en-US" sz="2000" dirty="0"/>
              <a:t> dan </a:t>
            </a:r>
            <a:r>
              <a:rPr lang="en-US" sz="2000" dirty="0" err="1"/>
              <a:t>karboplatin</a:t>
            </a:r>
            <a:r>
              <a:rPr lang="en-US" sz="2000" dirty="0"/>
              <a:t> </a:t>
            </a:r>
            <a:r>
              <a:rPr lang="en-US" sz="2000" dirty="0" err="1"/>
              <a:t>menyebabkan</a:t>
            </a:r>
            <a:r>
              <a:rPr lang="en-US" sz="2000" dirty="0"/>
              <a:t>:</a:t>
            </a:r>
          </a:p>
          <a:p>
            <a:pPr marL="457200" indent="-228600">
              <a:buFont typeface="+mj-lt"/>
              <a:buAutoNum type="arabicPeriod"/>
            </a:pPr>
            <a:r>
              <a:rPr lang="en-US" sz="2000" dirty="0" err="1"/>
              <a:t>Nefrotoksisitas</a:t>
            </a:r>
            <a:r>
              <a:rPr lang="en-US" sz="2000" dirty="0"/>
              <a:t>. </a:t>
            </a:r>
            <a:r>
              <a:rPr lang="en-US" sz="2000" dirty="0" err="1"/>
              <a:t>Pencegahan</a:t>
            </a:r>
            <a:r>
              <a:rPr lang="en-US" sz="2000" dirty="0"/>
              <a:t>: </a:t>
            </a:r>
            <a:r>
              <a:rPr lang="en-US" sz="2000" dirty="0" err="1"/>
              <a:t>hidrasi</a:t>
            </a:r>
            <a:r>
              <a:rPr lang="en-US" sz="2000" dirty="0"/>
              <a:t> </a:t>
            </a:r>
            <a:r>
              <a:rPr lang="en-US" sz="2000" dirty="0" err="1"/>
              <a:t>dengan</a:t>
            </a:r>
            <a:r>
              <a:rPr lang="en-US" sz="2000" dirty="0"/>
              <a:t> </a:t>
            </a:r>
            <a:r>
              <a:rPr lang="en-US" sz="2000" dirty="0" err="1"/>
              <a:t>lart</a:t>
            </a:r>
            <a:r>
              <a:rPr lang="en-US" sz="2000" dirty="0"/>
              <a:t> </a:t>
            </a:r>
            <a:r>
              <a:rPr lang="en-US" sz="2000" dirty="0" err="1"/>
              <a:t>klorida</a:t>
            </a:r>
            <a:r>
              <a:rPr lang="en-US" sz="2000" dirty="0"/>
              <a:t> dan mannitol</a:t>
            </a:r>
          </a:p>
          <a:p>
            <a:pPr marL="457200" indent="-228600">
              <a:buFont typeface="+mj-lt"/>
              <a:buAutoNum type="arabicPeriod"/>
            </a:pPr>
            <a:r>
              <a:rPr lang="en-US" sz="2000" dirty="0" err="1"/>
              <a:t>Mual</a:t>
            </a:r>
            <a:r>
              <a:rPr lang="en-US" sz="2000" dirty="0"/>
              <a:t> </a:t>
            </a:r>
            <a:r>
              <a:rPr lang="en-US" sz="2000" dirty="0" err="1"/>
              <a:t>muntah</a:t>
            </a:r>
            <a:r>
              <a:rPr lang="en-US" sz="2000" dirty="0"/>
              <a:t>. </a:t>
            </a:r>
            <a:r>
              <a:rPr lang="en-US" sz="2000" dirty="0" err="1"/>
              <a:t>Diatasi</a:t>
            </a:r>
            <a:r>
              <a:rPr lang="en-US" sz="2000" dirty="0"/>
              <a:t> </a:t>
            </a:r>
            <a:r>
              <a:rPr lang="en-US" sz="2000" dirty="0" err="1"/>
              <a:t>dengan</a:t>
            </a:r>
            <a:r>
              <a:rPr lang="en-US" sz="2000" dirty="0"/>
              <a:t> </a:t>
            </a:r>
            <a:r>
              <a:rPr lang="en-US" sz="2000" dirty="0" err="1"/>
              <a:t>glukokortikoid</a:t>
            </a:r>
            <a:r>
              <a:rPr lang="en-US" sz="2000" dirty="0"/>
              <a:t> dan </a:t>
            </a:r>
            <a:r>
              <a:rPr lang="en-US" sz="2000" dirty="0" err="1"/>
              <a:t>antagonis</a:t>
            </a:r>
            <a:r>
              <a:rPr lang="en-US" sz="2000" dirty="0"/>
              <a:t> </a:t>
            </a:r>
            <a:r>
              <a:rPr lang="en-US" sz="2000" dirty="0" err="1"/>
              <a:t>reseptor</a:t>
            </a:r>
            <a:r>
              <a:rPr lang="en-US" sz="2000" dirty="0"/>
              <a:t> serotonin</a:t>
            </a:r>
          </a:p>
          <a:p>
            <a:pPr marL="457200" indent="-228600">
              <a:buFont typeface="+mj-lt"/>
              <a:buAutoNum type="arabicPeriod"/>
            </a:pPr>
            <a:r>
              <a:rPr lang="en-US" sz="2000" dirty="0" err="1"/>
              <a:t>Ototoksisitas</a:t>
            </a:r>
            <a:r>
              <a:rPr lang="en-US" sz="2000" dirty="0"/>
              <a:t>. </a:t>
            </a:r>
          </a:p>
          <a:p>
            <a:pPr marL="457200" indent="-228600">
              <a:buFont typeface="+mj-lt"/>
              <a:buAutoNum type="arabicPeriod"/>
            </a:pPr>
            <a:r>
              <a:rPr lang="en-US" sz="2000" dirty="0"/>
              <a:t>Anemia. </a:t>
            </a:r>
            <a:r>
              <a:rPr lang="en-US" sz="2000" dirty="0" err="1"/>
              <a:t>Diatasi</a:t>
            </a:r>
            <a:r>
              <a:rPr lang="en-US" sz="2000" dirty="0"/>
              <a:t> </a:t>
            </a:r>
            <a:r>
              <a:rPr lang="en-US" sz="2000" dirty="0" err="1"/>
              <a:t>dengan</a:t>
            </a:r>
            <a:r>
              <a:rPr lang="en-US" sz="2000" dirty="0"/>
              <a:t> </a:t>
            </a:r>
            <a:r>
              <a:rPr lang="en-US" sz="2000" dirty="0" err="1"/>
              <a:t>pemberian</a:t>
            </a:r>
            <a:r>
              <a:rPr lang="en-US" sz="2000" dirty="0"/>
              <a:t> </a:t>
            </a:r>
            <a:r>
              <a:rPr lang="en-US" sz="2000" dirty="0" err="1"/>
              <a:t>eritropoetin</a:t>
            </a:r>
            <a:endParaRPr lang="en-US" sz="2000" dirty="0"/>
          </a:p>
          <a:p>
            <a:endParaRPr lang="en-US" sz="2000" dirty="0"/>
          </a:p>
        </p:txBody>
      </p:sp>
    </p:spTree>
    <p:extLst>
      <p:ext uri="{BB962C8B-B14F-4D97-AF65-F5344CB8AC3E}">
        <p14:creationId xmlns:p14="http://schemas.microsoft.com/office/powerpoint/2010/main" val="1613053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7EE59-28DF-B7F6-B386-A19E12065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FADCC-E6FA-4B66-946D-684ED11AF6E0}"/>
              </a:ext>
            </a:extLst>
          </p:cNvPr>
          <p:cNvSpPr>
            <a:spLocks noGrp="1"/>
          </p:cNvSpPr>
          <p:nvPr>
            <p:ph type="title"/>
          </p:nvPr>
        </p:nvSpPr>
        <p:spPr/>
        <p:txBody>
          <a:bodyPr/>
          <a:lstStyle/>
          <a:p>
            <a:r>
              <a:rPr lang="en-US" dirty="0" err="1"/>
              <a:t>Antimetabolit</a:t>
            </a:r>
            <a:endParaRPr lang="en-US" dirty="0"/>
          </a:p>
        </p:txBody>
      </p:sp>
      <p:sp>
        <p:nvSpPr>
          <p:cNvPr id="3" name="Text Placeholder 2">
            <a:extLst>
              <a:ext uri="{FF2B5EF4-FFF2-40B4-BE49-F238E27FC236}">
                <a16:creationId xmlns:a16="http://schemas.microsoft.com/office/drawing/2014/main" id="{48F4F0B4-8D82-CCE8-6431-8F60C9B965E6}"/>
              </a:ext>
            </a:extLst>
          </p:cNvPr>
          <p:cNvSpPr>
            <a:spLocks noGrp="1"/>
          </p:cNvSpPr>
          <p:nvPr>
            <p:ph type="body" idx="1"/>
          </p:nvPr>
        </p:nvSpPr>
        <p:spPr>
          <a:xfrm>
            <a:off x="6323308" y="1943100"/>
            <a:ext cx="5269424" cy="2646363"/>
          </a:xfrm>
        </p:spPr>
        <p:txBody>
          <a:bodyPr>
            <a:normAutofit fontScale="85000" lnSpcReduction="10000"/>
          </a:bodyPr>
          <a:lstStyle/>
          <a:p>
            <a:pPr marL="457200" indent="-457200">
              <a:buFont typeface="Arial" panose="020B0604020202020204" pitchFamily="34" charset="0"/>
              <a:buChar char="•"/>
            </a:pPr>
            <a:r>
              <a:rPr lang="en-US" dirty="0" err="1"/>
              <a:t>Antagonis</a:t>
            </a:r>
            <a:r>
              <a:rPr lang="en-US" dirty="0"/>
              <a:t> </a:t>
            </a:r>
            <a:r>
              <a:rPr lang="en-US" dirty="0" err="1"/>
              <a:t>asam</a:t>
            </a:r>
            <a:r>
              <a:rPr lang="en-US" dirty="0"/>
              <a:t> </a:t>
            </a:r>
            <a:r>
              <a:rPr lang="en-US" dirty="0" err="1"/>
              <a:t>folat</a:t>
            </a:r>
            <a:r>
              <a:rPr lang="en-US" dirty="0"/>
              <a:t>: </a:t>
            </a:r>
            <a:r>
              <a:rPr lang="en-US" dirty="0" err="1"/>
              <a:t>Metotrexate</a:t>
            </a:r>
            <a:endParaRPr lang="en-US" dirty="0"/>
          </a:p>
          <a:p>
            <a:pPr marL="457200" indent="-457200">
              <a:buFont typeface="Arial" panose="020B0604020202020204" pitchFamily="34" charset="0"/>
              <a:buChar char="•"/>
            </a:pPr>
            <a:r>
              <a:rPr lang="en-US" dirty="0" err="1"/>
              <a:t>Antipirimidin</a:t>
            </a:r>
            <a:r>
              <a:rPr lang="en-US" dirty="0"/>
              <a:t>: 5-FU (</a:t>
            </a:r>
            <a:r>
              <a:rPr lang="en-US" dirty="0" err="1"/>
              <a:t>fluorourasil</a:t>
            </a:r>
            <a:r>
              <a:rPr lang="en-US" dirty="0"/>
              <a:t>)</a:t>
            </a:r>
          </a:p>
          <a:p>
            <a:pPr marL="457200" indent="-457200">
              <a:buFont typeface="Arial" panose="020B0604020202020204" pitchFamily="34" charset="0"/>
              <a:buChar char="•"/>
            </a:pPr>
            <a:r>
              <a:rPr lang="en-US" dirty="0" err="1"/>
              <a:t>Kapesitabin</a:t>
            </a:r>
            <a:r>
              <a:rPr lang="en-US" dirty="0"/>
              <a:t> </a:t>
            </a:r>
          </a:p>
          <a:p>
            <a:pPr marL="457200" indent="-457200">
              <a:buFont typeface="Arial" panose="020B0604020202020204" pitchFamily="34" charset="0"/>
              <a:buChar char="•"/>
            </a:pPr>
            <a:r>
              <a:rPr lang="en-US" dirty="0" err="1"/>
              <a:t>Merkaptopurin</a:t>
            </a:r>
            <a:endParaRPr lang="en-US" dirty="0"/>
          </a:p>
        </p:txBody>
      </p:sp>
    </p:spTree>
    <p:extLst>
      <p:ext uri="{BB962C8B-B14F-4D97-AF65-F5344CB8AC3E}">
        <p14:creationId xmlns:p14="http://schemas.microsoft.com/office/powerpoint/2010/main" val="9065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FD1648-CC88-0F0A-B66F-994B5A0CFCF0}"/>
              </a:ext>
            </a:extLst>
          </p:cNvPr>
          <p:cNvSpPr txBox="1"/>
          <p:nvPr/>
        </p:nvSpPr>
        <p:spPr>
          <a:xfrm>
            <a:off x="971550" y="537210"/>
            <a:ext cx="9658350" cy="1015663"/>
          </a:xfrm>
          <a:prstGeom prst="rect">
            <a:avLst/>
          </a:prstGeom>
          <a:noFill/>
        </p:spPr>
        <p:txBody>
          <a:bodyPr wrap="square" rtlCol="0">
            <a:spAutoFit/>
          </a:bodyPr>
          <a:lstStyle/>
          <a:p>
            <a:r>
              <a:rPr lang="en-US" sz="2000" u="sng" dirty="0" err="1">
                <a:latin typeface="Aharoni" panose="02010803020104030203" pitchFamily="2" charset="-79"/>
                <a:cs typeface="Aharoni" panose="02010803020104030203" pitchFamily="2" charset="-79"/>
              </a:rPr>
              <a:t>Mekanisme</a:t>
            </a:r>
            <a:r>
              <a:rPr lang="en-US" sz="2000" u="sng" dirty="0">
                <a:latin typeface="Aharoni" panose="02010803020104030203" pitchFamily="2" charset="-79"/>
                <a:cs typeface="Aharoni" panose="02010803020104030203" pitchFamily="2" charset="-79"/>
              </a:rPr>
              <a:t> </a:t>
            </a:r>
            <a:r>
              <a:rPr lang="en-US" sz="2000" u="sng" dirty="0" err="1">
                <a:latin typeface="Aharoni" panose="02010803020104030203" pitchFamily="2" charset="-79"/>
                <a:cs typeface="Aharoni" panose="02010803020104030203" pitchFamily="2" charset="-79"/>
              </a:rPr>
              <a:t>kerja</a:t>
            </a:r>
            <a:endParaRPr lang="en-US" sz="2000" u="sng" dirty="0">
              <a:latin typeface="Aharoni" panose="02010803020104030203" pitchFamily="2" charset="-79"/>
              <a:cs typeface="Aharoni" panose="02010803020104030203" pitchFamily="2" charset="-79"/>
            </a:endParaRPr>
          </a:p>
          <a:p>
            <a:r>
              <a:rPr lang="en-US" sz="2000" dirty="0" err="1"/>
              <a:t>Berkompetisi</a:t>
            </a:r>
            <a:r>
              <a:rPr lang="en-US" sz="2000" dirty="0"/>
              <a:t> </a:t>
            </a:r>
            <a:r>
              <a:rPr lang="en-US" sz="2000" dirty="0" err="1"/>
              <a:t>memperebutkan</a:t>
            </a:r>
            <a:r>
              <a:rPr lang="en-US" sz="2000" dirty="0"/>
              <a:t> </a:t>
            </a:r>
            <a:r>
              <a:rPr lang="en-US" sz="2000" dirty="0" err="1"/>
              <a:t>sisi</a:t>
            </a:r>
            <a:r>
              <a:rPr lang="en-US" sz="2000" dirty="0"/>
              <a:t> </a:t>
            </a:r>
            <a:r>
              <a:rPr lang="en-US" sz="2000" dirty="0" err="1"/>
              <a:t>aktif</a:t>
            </a:r>
            <a:r>
              <a:rPr lang="en-US" sz="2000" dirty="0"/>
              <a:t> pada </a:t>
            </a:r>
            <a:r>
              <a:rPr lang="en-US" sz="2000" dirty="0" err="1"/>
              <a:t>enzim</a:t>
            </a:r>
            <a:r>
              <a:rPr lang="en-US" sz="2000" dirty="0"/>
              <a:t> </a:t>
            </a:r>
            <a:r>
              <a:rPr lang="en-US" sz="2000" dirty="0" err="1"/>
              <a:t>atau</a:t>
            </a:r>
            <a:r>
              <a:rPr lang="en-US" sz="2000" dirty="0"/>
              <a:t> </a:t>
            </a:r>
            <a:r>
              <a:rPr lang="en-US" sz="2000" dirty="0" err="1"/>
              <a:t>menggabungkan</a:t>
            </a:r>
            <a:r>
              <a:rPr lang="en-US" sz="2000" dirty="0"/>
              <a:t> </a:t>
            </a:r>
            <a:r>
              <a:rPr lang="en-US" sz="2000" dirty="0" err="1"/>
              <a:t>diri</a:t>
            </a:r>
            <a:r>
              <a:rPr lang="en-US" sz="2000" dirty="0"/>
              <a:t> </a:t>
            </a:r>
            <a:r>
              <a:rPr lang="en-US" sz="2000" dirty="0" err="1"/>
              <a:t>ke</a:t>
            </a:r>
            <a:r>
              <a:rPr lang="en-US" sz="2000" dirty="0"/>
              <a:t> </a:t>
            </a:r>
            <a:r>
              <a:rPr lang="en-US" sz="2000" dirty="0" err="1"/>
              <a:t>dalam</a:t>
            </a:r>
            <a:r>
              <a:rPr lang="en-US" sz="2000" dirty="0"/>
              <a:t> DNA </a:t>
            </a:r>
            <a:r>
              <a:rPr lang="en-US" sz="2000" dirty="0" err="1"/>
              <a:t>atau</a:t>
            </a:r>
            <a:r>
              <a:rPr lang="en-US" sz="2000" dirty="0"/>
              <a:t> RNA </a:t>
            </a:r>
            <a:r>
              <a:rPr lang="en-US" sz="2000" dirty="0" err="1"/>
              <a:t>sel</a:t>
            </a:r>
            <a:endParaRPr lang="en-US" sz="2000" dirty="0"/>
          </a:p>
        </p:txBody>
      </p:sp>
      <p:sp>
        <p:nvSpPr>
          <p:cNvPr id="3" name="TextBox 2">
            <a:extLst>
              <a:ext uri="{FF2B5EF4-FFF2-40B4-BE49-F238E27FC236}">
                <a16:creationId xmlns:a16="http://schemas.microsoft.com/office/drawing/2014/main" id="{7499FE3D-37B5-6589-B817-C383969A0881}"/>
              </a:ext>
            </a:extLst>
          </p:cNvPr>
          <p:cNvSpPr txBox="1"/>
          <p:nvPr/>
        </p:nvSpPr>
        <p:spPr>
          <a:xfrm>
            <a:off x="971550" y="2000250"/>
            <a:ext cx="10058400" cy="1938992"/>
          </a:xfrm>
          <a:prstGeom prst="rect">
            <a:avLst/>
          </a:prstGeom>
          <a:noFill/>
        </p:spPr>
        <p:txBody>
          <a:bodyPr wrap="square" rtlCol="0">
            <a:spAutoFit/>
          </a:bodyPr>
          <a:lstStyle/>
          <a:p>
            <a:r>
              <a:rPr lang="en-US" sz="2000" u="sng" dirty="0" err="1"/>
              <a:t>Metotreksat</a:t>
            </a:r>
            <a:endParaRPr lang="en-US" sz="2000" u="sng" dirty="0"/>
          </a:p>
          <a:p>
            <a:r>
              <a:rPr lang="en-US" sz="2000" dirty="0" err="1"/>
              <a:t>Secara</a:t>
            </a:r>
            <a:r>
              <a:rPr lang="en-US" sz="2000" dirty="0"/>
              <a:t> </a:t>
            </a:r>
            <a:r>
              <a:rPr lang="en-US" sz="2000" dirty="0" err="1"/>
              <a:t>kompetitif</a:t>
            </a:r>
            <a:r>
              <a:rPr lang="en-US" sz="2000" dirty="0"/>
              <a:t> </a:t>
            </a:r>
            <a:r>
              <a:rPr lang="en-US" sz="2000" dirty="0" err="1"/>
              <a:t>menghambat</a:t>
            </a:r>
            <a:r>
              <a:rPr lang="en-US" sz="2000" dirty="0"/>
              <a:t> </a:t>
            </a:r>
            <a:r>
              <a:rPr lang="en-US" sz="2000" dirty="0" err="1"/>
              <a:t>dihidrofolat</a:t>
            </a:r>
            <a:r>
              <a:rPr lang="en-US" sz="2000" dirty="0"/>
              <a:t> reductase dan </a:t>
            </a:r>
            <a:r>
              <a:rPr lang="en-US" sz="2000" dirty="0" err="1"/>
              <a:t>mencegah</a:t>
            </a:r>
            <a:r>
              <a:rPr lang="en-US" sz="2000" dirty="0"/>
              <a:t> </a:t>
            </a:r>
            <a:r>
              <a:rPr lang="en-US" sz="2000" dirty="0" err="1"/>
              <a:t>regenerasi</a:t>
            </a:r>
            <a:r>
              <a:rPr lang="en-US" sz="2000" dirty="0"/>
              <a:t> </a:t>
            </a:r>
            <a:r>
              <a:rPr lang="en-US" sz="2000" dirty="0" err="1"/>
              <a:t>asam</a:t>
            </a:r>
            <a:r>
              <a:rPr lang="en-US" sz="2000" dirty="0"/>
              <a:t> </a:t>
            </a:r>
            <a:r>
              <a:rPr lang="en-US" sz="2000" dirty="0" err="1"/>
              <a:t>tetrahidrofolat</a:t>
            </a:r>
            <a:r>
              <a:rPr lang="en-US" sz="2000" dirty="0"/>
              <a:t> (</a:t>
            </a:r>
            <a:r>
              <a:rPr lang="en-US" sz="2000" dirty="0" err="1"/>
              <a:t>koenzimnya</a:t>
            </a:r>
            <a:r>
              <a:rPr lang="en-US" sz="2000" dirty="0"/>
              <a:t>) dan </a:t>
            </a:r>
            <a:r>
              <a:rPr lang="en-US" sz="2000" dirty="0" err="1"/>
              <a:t>metilen</a:t>
            </a:r>
            <a:r>
              <a:rPr lang="en-US" sz="2000" dirty="0"/>
              <a:t> </a:t>
            </a:r>
            <a:r>
              <a:rPr lang="en-US" sz="2000" dirty="0" err="1"/>
              <a:t>tetrahidrofolat</a:t>
            </a:r>
            <a:r>
              <a:rPr lang="en-US" sz="2000" dirty="0"/>
              <a:t>, yang </a:t>
            </a:r>
            <a:r>
              <a:rPr lang="en-US" sz="2000" dirty="0" err="1"/>
              <a:t>penting</a:t>
            </a:r>
            <a:r>
              <a:rPr lang="en-US" sz="2000" dirty="0"/>
              <a:t> </a:t>
            </a:r>
            <a:r>
              <a:rPr lang="en-US" sz="2000" dirty="0" err="1"/>
              <a:t>untuk</a:t>
            </a:r>
            <a:r>
              <a:rPr lang="en-US" sz="2000" dirty="0"/>
              <a:t> </a:t>
            </a:r>
            <a:r>
              <a:rPr lang="en-US" sz="2000" dirty="0" err="1"/>
              <a:t>perubahan</a:t>
            </a:r>
            <a:r>
              <a:rPr lang="en-US" sz="2000" dirty="0"/>
              <a:t>  </a:t>
            </a:r>
            <a:r>
              <a:rPr lang="en-US" sz="2000" dirty="0" err="1"/>
              <a:t>asam</a:t>
            </a:r>
            <a:r>
              <a:rPr lang="en-US" sz="2000" dirty="0"/>
              <a:t> </a:t>
            </a:r>
            <a:r>
              <a:rPr lang="en-US" sz="2000" dirty="0" err="1"/>
              <a:t>deoksiriudilat</a:t>
            </a:r>
            <a:r>
              <a:rPr lang="en-US" sz="2000" dirty="0"/>
              <a:t> </a:t>
            </a:r>
            <a:r>
              <a:rPr lang="en-US" sz="2000" dirty="0" err="1"/>
              <a:t>menjadi</a:t>
            </a:r>
            <a:r>
              <a:rPr lang="en-US" sz="2000" dirty="0"/>
              <a:t> </a:t>
            </a:r>
            <a:r>
              <a:rPr lang="en-US" sz="2000" dirty="0" err="1"/>
              <a:t>asam</a:t>
            </a:r>
            <a:r>
              <a:rPr lang="en-US" sz="2000" dirty="0"/>
              <a:t> </a:t>
            </a:r>
            <a:r>
              <a:rPr lang="en-US" sz="2000" dirty="0" err="1"/>
              <a:t>timidilat</a:t>
            </a:r>
            <a:r>
              <a:rPr lang="en-US" sz="2000" dirty="0"/>
              <a:t>. Karena </a:t>
            </a:r>
            <a:r>
              <a:rPr lang="en-US" sz="2000" dirty="0" err="1"/>
              <a:t>sel-sel</a:t>
            </a:r>
            <a:r>
              <a:rPr lang="en-US" sz="2000" dirty="0"/>
              <a:t> yang </a:t>
            </a:r>
            <a:r>
              <a:rPr lang="en-US" sz="2000" dirty="0" err="1"/>
              <a:t>membelah</a:t>
            </a:r>
            <a:r>
              <a:rPr lang="en-US" sz="2000" dirty="0"/>
              <a:t> </a:t>
            </a:r>
            <a:r>
              <a:rPr lang="en-US" sz="2000" dirty="0" err="1"/>
              <a:t>dengan</a:t>
            </a:r>
            <a:r>
              <a:rPr lang="en-US" sz="2000" dirty="0"/>
              <a:t> </a:t>
            </a:r>
            <a:r>
              <a:rPr lang="en-US" sz="2000" dirty="0" err="1"/>
              <a:t>cepat</a:t>
            </a:r>
            <a:r>
              <a:rPr lang="en-US" sz="2000" dirty="0"/>
              <a:t> </a:t>
            </a:r>
            <a:r>
              <a:rPr lang="en-US" sz="2000" dirty="0" err="1"/>
              <a:t>membutuhkan</a:t>
            </a:r>
            <a:r>
              <a:rPr lang="en-US" sz="2000" dirty="0"/>
              <a:t> </a:t>
            </a:r>
            <a:r>
              <a:rPr lang="en-US" sz="2000" dirty="0" err="1"/>
              <a:t>banyak</a:t>
            </a:r>
            <a:r>
              <a:rPr lang="en-US" sz="2000" dirty="0"/>
              <a:t> </a:t>
            </a:r>
            <a:r>
              <a:rPr lang="en-US" sz="2000" dirty="0" err="1"/>
              <a:t>sekali</a:t>
            </a:r>
            <a:r>
              <a:rPr lang="en-US" sz="2000" dirty="0"/>
              <a:t> </a:t>
            </a:r>
            <a:r>
              <a:rPr lang="en-US" sz="2000" dirty="0" err="1"/>
              <a:t>asupan</a:t>
            </a:r>
            <a:r>
              <a:rPr lang="en-US" sz="2000" dirty="0"/>
              <a:t> </a:t>
            </a:r>
            <a:r>
              <a:rPr lang="en-US" sz="2000" dirty="0" err="1"/>
              <a:t>deoksitimidilat</a:t>
            </a:r>
            <a:r>
              <a:rPr lang="en-US" sz="2000" dirty="0"/>
              <a:t> </a:t>
            </a:r>
            <a:r>
              <a:rPr lang="en-US" sz="2000" dirty="0" err="1"/>
              <a:t>untuk</a:t>
            </a:r>
            <a:r>
              <a:rPr lang="en-US" sz="2000" dirty="0"/>
              <a:t> </a:t>
            </a:r>
            <a:r>
              <a:rPr lang="en-US" sz="2000" dirty="0" err="1"/>
              <a:t>sintesis</a:t>
            </a:r>
            <a:r>
              <a:rPr lang="en-US" sz="2000" dirty="0"/>
              <a:t> DNA.</a:t>
            </a:r>
          </a:p>
          <a:p>
            <a:r>
              <a:rPr lang="en-US" sz="2000" dirty="0" err="1"/>
              <a:t>Indikasi</a:t>
            </a:r>
            <a:r>
              <a:rPr lang="en-US" sz="2000" dirty="0"/>
              <a:t>: leukemia </a:t>
            </a:r>
            <a:r>
              <a:rPr lang="en-US" sz="2000" dirty="0" err="1"/>
              <a:t>limfatik</a:t>
            </a:r>
            <a:r>
              <a:rPr lang="en-US" sz="2000" dirty="0"/>
              <a:t> </a:t>
            </a:r>
            <a:r>
              <a:rPr lang="en-US" sz="2000" dirty="0" err="1"/>
              <a:t>akut</a:t>
            </a:r>
            <a:r>
              <a:rPr lang="en-US" sz="2000" dirty="0"/>
              <a:t>, </a:t>
            </a:r>
            <a:r>
              <a:rPr lang="en-US" sz="2000" dirty="0" err="1"/>
              <a:t>limfoma</a:t>
            </a:r>
            <a:r>
              <a:rPr lang="en-US" sz="2000" dirty="0"/>
              <a:t>, dan </a:t>
            </a:r>
            <a:r>
              <a:rPr lang="en-US" sz="2000" dirty="0" err="1"/>
              <a:t>bbrp</a:t>
            </a:r>
            <a:r>
              <a:rPr lang="en-US" sz="2000" dirty="0"/>
              <a:t> tumor </a:t>
            </a:r>
            <a:r>
              <a:rPr lang="en-US" sz="2000" dirty="0" err="1"/>
              <a:t>padat</a:t>
            </a:r>
            <a:r>
              <a:rPr lang="en-US" sz="2000" dirty="0"/>
              <a:t>.</a:t>
            </a:r>
          </a:p>
        </p:txBody>
      </p:sp>
      <p:sp>
        <p:nvSpPr>
          <p:cNvPr id="4" name="TextBox 3">
            <a:extLst>
              <a:ext uri="{FF2B5EF4-FFF2-40B4-BE49-F238E27FC236}">
                <a16:creationId xmlns:a16="http://schemas.microsoft.com/office/drawing/2014/main" id="{E14F7951-6FD7-5921-DA15-F9224443C602}"/>
              </a:ext>
            </a:extLst>
          </p:cNvPr>
          <p:cNvSpPr txBox="1"/>
          <p:nvPr/>
        </p:nvSpPr>
        <p:spPr>
          <a:xfrm>
            <a:off x="971550" y="4251960"/>
            <a:ext cx="10058400" cy="1631216"/>
          </a:xfrm>
          <a:prstGeom prst="rect">
            <a:avLst/>
          </a:prstGeom>
          <a:noFill/>
        </p:spPr>
        <p:txBody>
          <a:bodyPr wrap="square" rtlCol="0">
            <a:spAutoFit/>
          </a:bodyPr>
          <a:lstStyle/>
          <a:p>
            <a:r>
              <a:rPr lang="en-US" sz="2000" u="sng" dirty="0"/>
              <a:t>5-Fluorourasil</a:t>
            </a:r>
          </a:p>
          <a:p>
            <a:r>
              <a:rPr lang="en-US" sz="2000" dirty="0" err="1"/>
              <a:t>Diubah</a:t>
            </a:r>
            <a:r>
              <a:rPr lang="en-US" sz="2000" dirty="0"/>
              <a:t> </a:t>
            </a:r>
            <a:r>
              <a:rPr lang="en-US" sz="2000" dirty="0" err="1"/>
              <a:t>menjadi</a:t>
            </a:r>
            <a:r>
              <a:rPr lang="en-US" sz="2000" dirty="0"/>
              <a:t> </a:t>
            </a:r>
            <a:r>
              <a:rPr lang="en-US" sz="2000" dirty="0" err="1"/>
              <a:t>asam</a:t>
            </a:r>
            <a:r>
              <a:rPr lang="en-US" sz="2000" dirty="0"/>
              <a:t> </a:t>
            </a:r>
            <a:r>
              <a:rPr lang="en-US" sz="2000" dirty="0" err="1"/>
              <a:t>fluoro-deoksiuridilat</a:t>
            </a:r>
            <a:r>
              <a:rPr lang="en-US" sz="2000" dirty="0"/>
              <a:t> yang </a:t>
            </a:r>
            <a:r>
              <a:rPr lang="en-US" sz="2000" dirty="0" err="1"/>
              <a:t>menghambat</a:t>
            </a:r>
            <a:r>
              <a:rPr lang="en-US" sz="2000" dirty="0"/>
              <a:t> </a:t>
            </a:r>
            <a:r>
              <a:rPr lang="en-US" sz="2000" dirty="0" err="1"/>
              <a:t>timidilat</a:t>
            </a:r>
            <a:r>
              <a:rPr lang="en-US" sz="2000" dirty="0"/>
              <a:t> </a:t>
            </a:r>
            <a:r>
              <a:rPr lang="en-US" sz="2000" dirty="0" err="1"/>
              <a:t>sintetase</a:t>
            </a:r>
            <a:r>
              <a:rPr lang="en-US" sz="2000" dirty="0"/>
              <a:t>, </a:t>
            </a:r>
            <a:r>
              <a:rPr lang="en-US" sz="2000" dirty="0" err="1"/>
              <a:t>yaitu</a:t>
            </a:r>
            <a:r>
              <a:rPr lang="en-US" sz="2000" dirty="0"/>
              <a:t> </a:t>
            </a:r>
            <a:r>
              <a:rPr lang="en-US" sz="2000" dirty="0" err="1"/>
              <a:t>enzim</a:t>
            </a:r>
            <a:r>
              <a:rPr lang="en-US" sz="2000" dirty="0"/>
              <a:t> </a:t>
            </a:r>
            <a:r>
              <a:rPr lang="en-US" sz="2000" dirty="0" err="1"/>
              <a:t>yg</a:t>
            </a:r>
            <a:r>
              <a:rPr lang="en-US" sz="2000" dirty="0"/>
              <a:t> </a:t>
            </a:r>
            <a:r>
              <a:rPr lang="en-US" sz="2000" dirty="0" err="1"/>
              <a:t>mengubah</a:t>
            </a:r>
            <a:r>
              <a:rPr lang="en-US" sz="2000" dirty="0"/>
              <a:t> </a:t>
            </a:r>
            <a:r>
              <a:rPr lang="en-US" sz="2000" dirty="0" err="1"/>
              <a:t>deoksiriudilat</a:t>
            </a:r>
            <a:r>
              <a:rPr lang="en-US" sz="2000" dirty="0"/>
              <a:t> </a:t>
            </a:r>
            <a:r>
              <a:rPr lang="en-US" sz="2000" dirty="0" err="1"/>
              <a:t>menjadi</a:t>
            </a:r>
            <a:r>
              <a:rPr lang="en-US" sz="2000" dirty="0"/>
              <a:t> </a:t>
            </a:r>
            <a:r>
              <a:rPr lang="en-US" sz="2000" dirty="0" err="1"/>
              <a:t>asam</a:t>
            </a:r>
            <a:r>
              <a:rPr lang="en-US" sz="2000" dirty="0"/>
              <a:t> </a:t>
            </a:r>
            <a:r>
              <a:rPr lang="en-US" sz="2000" dirty="0" err="1"/>
              <a:t>timidilat</a:t>
            </a:r>
            <a:r>
              <a:rPr lang="en-US" sz="2000" dirty="0"/>
              <a:t>. </a:t>
            </a:r>
            <a:r>
              <a:rPr lang="en-US" sz="2000" dirty="0" err="1"/>
              <a:t>Fluorourasil</a:t>
            </a:r>
            <a:r>
              <a:rPr lang="en-US" sz="2000" dirty="0"/>
              <a:t> </a:t>
            </a:r>
            <a:r>
              <a:rPr lang="en-US" sz="2000" dirty="0" err="1"/>
              <a:t>mengganggu</a:t>
            </a:r>
            <a:r>
              <a:rPr lang="en-US" sz="2000" dirty="0"/>
              <a:t> </a:t>
            </a:r>
            <a:r>
              <a:rPr lang="en-US" sz="2000" dirty="0" err="1"/>
              <a:t>sintesis</a:t>
            </a:r>
            <a:r>
              <a:rPr lang="en-US" sz="2000" dirty="0"/>
              <a:t> DNA </a:t>
            </a:r>
            <a:r>
              <a:rPr lang="en-US" sz="2000" dirty="0" err="1"/>
              <a:t>dengan</a:t>
            </a:r>
            <a:r>
              <a:rPr lang="en-US" sz="2000" dirty="0"/>
              <a:t> </a:t>
            </a:r>
            <a:r>
              <a:rPr lang="en-US" sz="2000" dirty="0" err="1"/>
              <a:t>menurunkan</a:t>
            </a:r>
            <a:r>
              <a:rPr lang="en-US" sz="2000" dirty="0"/>
              <a:t> </a:t>
            </a:r>
            <a:r>
              <a:rPr lang="en-US" sz="2000" dirty="0" err="1"/>
              <a:t>availabilitas</a:t>
            </a:r>
            <a:r>
              <a:rPr lang="en-US" sz="2000" dirty="0"/>
              <a:t> </a:t>
            </a:r>
            <a:r>
              <a:rPr lang="en-US" sz="2000" dirty="0" err="1"/>
              <a:t>asam</a:t>
            </a:r>
            <a:r>
              <a:rPr lang="en-US" sz="2000" dirty="0"/>
              <a:t> </a:t>
            </a:r>
            <a:r>
              <a:rPr lang="en-US" sz="2000" dirty="0" err="1"/>
              <a:t>timidilat</a:t>
            </a:r>
            <a:r>
              <a:rPr lang="en-US" sz="2000" dirty="0"/>
              <a:t>.</a:t>
            </a:r>
          </a:p>
          <a:p>
            <a:r>
              <a:rPr lang="en-US" sz="2000" dirty="0" err="1"/>
              <a:t>Indikasi</a:t>
            </a:r>
            <a:r>
              <a:rPr lang="en-US" sz="2000" dirty="0"/>
              <a:t>: tumor </a:t>
            </a:r>
            <a:r>
              <a:rPr lang="en-US" sz="2000" dirty="0" err="1"/>
              <a:t>padat</a:t>
            </a:r>
            <a:endParaRPr lang="en-US" sz="2000" dirty="0"/>
          </a:p>
        </p:txBody>
      </p:sp>
    </p:spTree>
    <p:extLst>
      <p:ext uri="{BB962C8B-B14F-4D97-AF65-F5344CB8AC3E}">
        <p14:creationId xmlns:p14="http://schemas.microsoft.com/office/powerpoint/2010/main" val="190110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0F4835-5F84-AE68-2D57-00964B46EFB5}"/>
              </a:ext>
            </a:extLst>
          </p:cNvPr>
          <p:cNvSpPr txBox="1"/>
          <p:nvPr/>
        </p:nvSpPr>
        <p:spPr>
          <a:xfrm>
            <a:off x="914400" y="1033165"/>
            <a:ext cx="10435590" cy="5632311"/>
          </a:xfrm>
          <a:prstGeom prst="rect">
            <a:avLst/>
          </a:prstGeom>
          <a:noFill/>
        </p:spPr>
        <p:txBody>
          <a:bodyPr wrap="square" rtlCol="0">
            <a:spAutoFit/>
          </a:bodyPr>
          <a:lstStyle/>
          <a:p>
            <a:r>
              <a:rPr lang="en-US" dirty="0" err="1"/>
              <a:t>Metotreksat</a:t>
            </a:r>
            <a:r>
              <a:rPr lang="en-US" dirty="0"/>
              <a:t> </a:t>
            </a:r>
          </a:p>
          <a:p>
            <a:r>
              <a:rPr lang="en-US" dirty="0" err="1"/>
              <a:t>Toksisitas</a:t>
            </a:r>
            <a:r>
              <a:rPr lang="en-US" dirty="0"/>
              <a:t> </a:t>
            </a:r>
            <a:r>
              <a:rPr lang="en-US" dirty="0" err="1"/>
              <a:t>dapat</a:t>
            </a:r>
            <a:r>
              <a:rPr lang="en-US" dirty="0"/>
              <a:t> </a:t>
            </a:r>
            <a:r>
              <a:rPr lang="en-US" dirty="0" err="1"/>
              <a:t>mengancam</a:t>
            </a:r>
            <a:r>
              <a:rPr lang="en-US" dirty="0"/>
              <a:t> </a:t>
            </a:r>
            <a:r>
              <a:rPr lang="en-US" dirty="0" err="1"/>
              <a:t>jiwa</a:t>
            </a:r>
            <a:r>
              <a:rPr lang="en-US" dirty="0"/>
              <a:t> </a:t>
            </a:r>
            <a:r>
              <a:rPr lang="en-US" dirty="0" err="1"/>
              <a:t>dengan</a:t>
            </a:r>
            <a:r>
              <a:rPr lang="en-US" dirty="0"/>
              <a:t> </a:t>
            </a:r>
            <a:r>
              <a:rPr lang="en-US" dirty="0" err="1"/>
              <a:t>terapi</a:t>
            </a:r>
            <a:r>
              <a:rPr lang="en-US" dirty="0"/>
              <a:t> </a:t>
            </a:r>
            <a:r>
              <a:rPr lang="en-US" dirty="0" err="1"/>
              <a:t>dosis</a:t>
            </a:r>
            <a:r>
              <a:rPr lang="en-US" dirty="0"/>
              <a:t> </a:t>
            </a:r>
            <a:r>
              <a:rPr lang="en-US" dirty="0" err="1"/>
              <a:t>tinggi</a:t>
            </a:r>
            <a:r>
              <a:rPr lang="en-US" dirty="0"/>
              <a:t> (&gt;100 mg/m2) </a:t>
            </a:r>
            <a:r>
              <a:rPr lang="en-US" dirty="0" err="1"/>
              <a:t>terjadi</a:t>
            </a:r>
            <a:r>
              <a:rPr lang="en-US" dirty="0"/>
              <a:t> </a:t>
            </a:r>
            <a:r>
              <a:rPr lang="en-US" dirty="0" err="1"/>
              <a:t>mielosupresi</a:t>
            </a:r>
            <a:r>
              <a:rPr lang="en-US" dirty="0"/>
              <a:t> dan mucositis yang </a:t>
            </a:r>
            <a:r>
              <a:rPr lang="en-US" dirty="0" err="1"/>
              <a:t>tidak</a:t>
            </a:r>
            <a:r>
              <a:rPr lang="en-US" dirty="0"/>
              <a:t> </a:t>
            </a:r>
            <a:r>
              <a:rPr lang="en-US" dirty="0" err="1"/>
              <a:t>dapat</a:t>
            </a:r>
            <a:r>
              <a:rPr lang="en-US" dirty="0"/>
              <a:t> </a:t>
            </a:r>
            <a:r>
              <a:rPr lang="en-US" dirty="0" err="1"/>
              <a:t>disembuhkan</a:t>
            </a:r>
            <a:r>
              <a:rPr lang="en-US" dirty="0"/>
              <a:t> </a:t>
            </a:r>
            <a:r>
              <a:rPr lang="en-US" dirty="0" err="1"/>
              <a:t>tapi</a:t>
            </a:r>
            <a:r>
              <a:rPr lang="en-US" dirty="0"/>
              <a:t> </a:t>
            </a:r>
            <a:r>
              <a:rPr lang="en-US" dirty="0" err="1"/>
              <a:t>bisa</a:t>
            </a:r>
            <a:r>
              <a:rPr lang="en-US" dirty="0"/>
              <a:t> </a:t>
            </a:r>
            <a:r>
              <a:rPr lang="en-US" dirty="0" err="1"/>
              <a:t>dicegah</a:t>
            </a:r>
            <a:r>
              <a:rPr lang="en-US" dirty="0"/>
              <a:t> </a:t>
            </a:r>
            <a:r>
              <a:rPr lang="en-US" dirty="0" err="1"/>
              <a:t>dengan</a:t>
            </a:r>
            <a:r>
              <a:rPr lang="en-US" dirty="0"/>
              <a:t> </a:t>
            </a:r>
            <a:r>
              <a:rPr lang="en-US" dirty="0" err="1"/>
              <a:t>pemberian</a:t>
            </a:r>
            <a:r>
              <a:rPr lang="en-US" dirty="0"/>
              <a:t> leucovorin </a:t>
            </a:r>
            <a:r>
              <a:rPr lang="en-US" dirty="0" err="1"/>
              <a:t>sampai</a:t>
            </a:r>
            <a:r>
              <a:rPr lang="en-US" dirty="0"/>
              <a:t> </a:t>
            </a:r>
            <a:r>
              <a:rPr lang="en-US" dirty="0" err="1"/>
              <a:t>konsentrasi</a:t>
            </a:r>
            <a:r>
              <a:rPr lang="en-US" dirty="0"/>
              <a:t> </a:t>
            </a:r>
            <a:r>
              <a:rPr lang="en-US" dirty="0" err="1"/>
              <a:t>metotreksat</a:t>
            </a:r>
            <a:r>
              <a:rPr lang="en-US" dirty="0"/>
              <a:t> </a:t>
            </a:r>
            <a:r>
              <a:rPr lang="en-US" dirty="0" err="1"/>
              <a:t>turun</a:t>
            </a:r>
            <a:r>
              <a:rPr lang="en-US" dirty="0"/>
              <a:t> di </a:t>
            </a:r>
            <a:r>
              <a:rPr lang="en-US" dirty="0" err="1"/>
              <a:t>bawah</a:t>
            </a:r>
            <a:r>
              <a:rPr lang="en-US" dirty="0"/>
              <a:t> 5x10-8 M. </a:t>
            </a:r>
            <a:r>
              <a:rPr lang="en-US" dirty="0" err="1"/>
              <a:t>toksisitas</a:t>
            </a:r>
            <a:r>
              <a:rPr lang="en-US" dirty="0"/>
              <a:t> SSP </a:t>
            </a:r>
            <a:r>
              <a:rPr lang="en-US" dirty="0" err="1"/>
              <a:t>dapat</a:t>
            </a:r>
            <a:r>
              <a:rPr lang="en-US" dirty="0"/>
              <a:t> </a:t>
            </a:r>
            <a:r>
              <a:rPr lang="en-US" dirty="0" err="1"/>
              <a:t>terjadi</a:t>
            </a:r>
            <a:r>
              <a:rPr lang="en-US" dirty="0"/>
              <a:t>.</a:t>
            </a:r>
          </a:p>
          <a:p>
            <a:r>
              <a:rPr lang="en-US" dirty="0" err="1"/>
              <a:t>Neforotoksisitas</a:t>
            </a:r>
            <a:r>
              <a:rPr lang="en-US" dirty="0"/>
              <a:t> </a:t>
            </a:r>
            <a:r>
              <a:rPr lang="en-US" dirty="0" err="1"/>
              <a:t>dapat</a:t>
            </a:r>
            <a:r>
              <a:rPr lang="en-US" dirty="0"/>
              <a:t> </a:t>
            </a:r>
            <a:r>
              <a:rPr lang="en-US" dirty="0" err="1"/>
              <a:t>dicegah</a:t>
            </a:r>
            <a:r>
              <a:rPr lang="en-US" dirty="0"/>
              <a:t> </a:t>
            </a:r>
            <a:r>
              <a:rPr lang="en-US" dirty="0" err="1"/>
              <a:t>dgn</a:t>
            </a:r>
            <a:r>
              <a:rPr lang="en-US" dirty="0"/>
              <a:t> </a:t>
            </a:r>
            <a:r>
              <a:rPr lang="en-US" dirty="0" err="1"/>
              <a:t>hidrasi</a:t>
            </a:r>
            <a:r>
              <a:rPr lang="en-US" dirty="0"/>
              <a:t> alkali </a:t>
            </a:r>
            <a:r>
              <a:rPr lang="en-US" dirty="0" err="1"/>
              <a:t>untuk</a:t>
            </a:r>
            <a:r>
              <a:rPr lang="en-US" dirty="0"/>
              <a:t> </a:t>
            </a:r>
            <a:r>
              <a:rPr lang="en-US" dirty="0" err="1"/>
              <a:t>mempertahankan</a:t>
            </a:r>
            <a:r>
              <a:rPr lang="en-US" dirty="0"/>
              <a:t> </a:t>
            </a:r>
            <a:r>
              <a:rPr lang="en-US" dirty="0" err="1"/>
              <a:t>ph</a:t>
            </a:r>
            <a:r>
              <a:rPr lang="en-US" dirty="0"/>
              <a:t> </a:t>
            </a:r>
            <a:r>
              <a:rPr lang="en-US" dirty="0" err="1"/>
              <a:t>urin</a:t>
            </a:r>
            <a:r>
              <a:rPr lang="en-US" dirty="0"/>
              <a:t> &gt;7</a:t>
            </a:r>
          </a:p>
          <a:p>
            <a:r>
              <a:rPr lang="en-US" dirty="0" err="1"/>
              <a:t>Sisplatin</a:t>
            </a:r>
            <a:r>
              <a:rPr lang="en-US" dirty="0"/>
              <a:t>, aspirin, dan NSAID </a:t>
            </a:r>
            <a:r>
              <a:rPr lang="en-US" dirty="0" err="1"/>
              <a:t>dapat</a:t>
            </a:r>
            <a:r>
              <a:rPr lang="en-US" dirty="0"/>
              <a:t> </a:t>
            </a:r>
            <a:r>
              <a:rPr lang="en-US" dirty="0" err="1"/>
              <a:t>menurunkan</a:t>
            </a:r>
            <a:r>
              <a:rPr lang="en-US" dirty="0"/>
              <a:t> </a:t>
            </a:r>
            <a:r>
              <a:rPr lang="en-US" dirty="0" err="1"/>
              <a:t>elimininasi</a:t>
            </a:r>
            <a:r>
              <a:rPr lang="en-US" dirty="0"/>
              <a:t> renal </a:t>
            </a:r>
            <a:r>
              <a:rPr lang="en-US" dirty="0" err="1"/>
              <a:t>metotreksat</a:t>
            </a:r>
            <a:r>
              <a:rPr lang="en-US" dirty="0"/>
              <a:t>.</a:t>
            </a:r>
          </a:p>
          <a:p>
            <a:endParaRPr lang="en-US" dirty="0"/>
          </a:p>
          <a:p>
            <a:r>
              <a:rPr lang="en-US" u="sng" dirty="0"/>
              <a:t>5-FU (</a:t>
            </a:r>
            <a:r>
              <a:rPr lang="en-US" u="sng" dirty="0" err="1"/>
              <a:t>fluorourasil</a:t>
            </a:r>
            <a:r>
              <a:rPr lang="en-US" u="sng" dirty="0"/>
              <a:t>)</a:t>
            </a:r>
          </a:p>
          <a:p>
            <a:r>
              <a:rPr lang="en-US" dirty="0" err="1"/>
              <a:t>Tergantung</a:t>
            </a:r>
            <a:r>
              <a:rPr lang="en-US" dirty="0"/>
              <a:t> </a:t>
            </a:r>
            <a:r>
              <a:rPr lang="en-US" dirty="0" err="1"/>
              <a:t>skedul</a:t>
            </a:r>
            <a:r>
              <a:rPr lang="en-US" dirty="0"/>
              <a:t>, </a:t>
            </a:r>
            <a:r>
              <a:rPr lang="en-US" dirty="0" err="1"/>
              <a:t>dosis</a:t>
            </a:r>
            <a:r>
              <a:rPr lang="en-US" dirty="0"/>
              <a:t> dan </a:t>
            </a:r>
            <a:r>
              <a:rPr lang="en-US" dirty="0" err="1"/>
              <a:t>rute</a:t>
            </a:r>
            <a:r>
              <a:rPr lang="en-US" dirty="0"/>
              <a:t> </a:t>
            </a:r>
            <a:r>
              <a:rPr lang="en-US" dirty="0" err="1"/>
              <a:t>pemberian</a:t>
            </a:r>
            <a:r>
              <a:rPr lang="en-US" dirty="0"/>
              <a:t>. </a:t>
            </a:r>
            <a:r>
              <a:rPr lang="en-US" dirty="0" err="1"/>
              <a:t>Biasanya</a:t>
            </a:r>
            <a:r>
              <a:rPr lang="en-US" dirty="0"/>
              <a:t> </a:t>
            </a:r>
            <a:r>
              <a:rPr lang="en-US" dirty="0" err="1"/>
              <a:t>diberikan</a:t>
            </a:r>
            <a:r>
              <a:rPr lang="en-US" dirty="0"/>
              <a:t> </a:t>
            </a:r>
            <a:r>
              <a:rPr lang="en-US" dirty="0" err="1"/>
              <a:t>dlm</a:t>
            </a:r>
            <a:r>
              <a:rPr lang="en-US" dirty="0"/>
              <a:t> bolus intra vena </a:t>
            </a:r>
            <a:r>
              <a:rPr lang="en-US" dirty="0" err="1"/>
              <a:t>atau</a:t>
            </a:r>
            <a:r>
              <a:rPr lang="en-US" dirty="0"/>
              <a:t> </a:t>
            </a:r>
            <a:r>
              <a:rPr lang="en-US" dirty="0" err="1"/>
              <a:t>infus</a:t>
            </a:r>
            <a:r>
              <a:rPr lang="en-US" dirty="0"/>
              <a:t> </a:t>
            </a:r>
            <a:r>
              <a:rPr lang="en-US" dirty="0" err="1"/>
              <a:t>kontinu</a:t>
            </a:r>
            <a:r>
              <a:rPr lang="en-US" dirty="0"/>
              <a:t>.  </a:t>
            </a:r>
            <a:r>
              <a:rPr lang="en-US" dirty="0" err="1"/>
              <a:t>Terjadi</a:t>
            </a:r>
            <a:r>
              <a:rPr lang="en-US" dirty="0"/>
              <a:t> stomatitis dan </a:t>
            </a:r>
            <a:r>
              <a:rPr lang="en-US" dirty="0" err="1"/>
              <a:t>diare</a:t>
            </a:r>
            <a:r>
              <a:rPr lang="en-US" dirty="0"/>
              <a:t> </a:t>
            </a:r>
            <a:r>
              <a:rPr lang="en-US" dirty="0" err="1"/>
              <a:t>karena</a:t>
            </a:r>
            <a:r>
              <a:rPr lang="en-US" dirty="0"/>
              <a:t> </a:t>
            </a:r>
            <a:r>
              <a:rPr lang="en-US" dirty="0" err="1"/>
              <a:t>kerusakan</a:t>
            </a:r>
            <a:r>
              <a:rPr lang="en-US" dirty="0"/>
              <a:t> </a:t>
            </a:r>
            <a:r>
              <a:rPr lang="en-US" dirty="0" err="1"/>
              <a:t>mukosa</a:t>
            </a:r>
            <a:r>
              <a:rPr lang="en-US" dirty="0"/>
              <a:t> </a:t>
            </a:r>
            <a:r>
              <a:rPr lang="en-US" dirty="0" err="1"/>
              <a:t>sal</a:t>
            </a:r>
            <a:r>
              <a:rPr lang="en-US" dirty="0"/>
              <a:t> </a:t>
            </a:r>
            <a:r>
              <a:rPr lang="en-US" dirty="0" err="1"/>
              <a:t>cerna</a:t>
            </a:r>
            <a:r>
              <a:rPr lang="en-US" dirty="0"/>
              <a:t> (</a:t>
            </a:r>
            <a:r>
              <a:rPr lang="en-US" dirty="0" err="1"/>
              <a:t>diatasi</a:t>
            </a:r>
            <a:r>
              <a:rPr lang="en-US" dirty="0"/>
              <a:t> </a:t>
            </a:r>
            <a:r>
              <a:rPr lang="en-US" dirty="0" err="1"/>
              <a:t>dengan</a:t>
            </a:r>
            <a:r>
              <a:rPr lang="en-US" dirty="0"/>
              <a:t> </a:t>
            </a:r>
            <a:r>
              <a:rPr lang="en-US" dirty="0" err="1"/>
              <a:t>Loperamid</a:t>
            </a:r>
            <a:r>
              <a:rPr lang="en-US" dirty="0"/>
              <a:t>).</a:t>
            </a:r>
          </a:p>
          <a:p>
            <a:endParaRPr lang="en-US" dirty="0"/>
          </a:p>
          <a:p>
            <a:r>
              <a:rPr lang="en-US" u="sng" dirty="0" err="1"/>
              <a:t>Kapesitabin</a:t>
            </a:r>
            <a:endParaRPr lang="en-US" u="sng" dirty="0"/>
          </a:p>
          <a:p>
            <a:r>
              <a:rPr lang="en-US" dirty="0"/>
              <a:t>Prodrug oral </a:t>
            </a:r>
            <a:r>
              <a:rPr lang="en-US" dirty="0" err="1"/>
              <a:t>yg</a:t>
            </a:r>
            <a:r>
              <a:rPr lang="en-US" dirty="0"/>
              <a:t> </a:t>
            </a:r>
            <a:r>
              <a:rPr lang="en-US" dirty="0" err="1"/>
              <a:t>dirancang</a:t>
            </a:r>
            <a:r>
              <a:rPr lang="en-US" dirty="0"/>
              <a:t> </a:t>
            </a:r>
            <a:r>
              <a:rPr lang="en-US" dirty="0" err="1"/>
              <a:t>untuk</a:t>
            </a:r>
            <a:r>
              <a:rPr lang="en-US" dirty="0"/>
              <a:t> </a:t>
            </a:r>
            <a:r>
              <a:rPr lang="en-US" dirty="0" err="1"/>
              <a:t>menghasilkan</a:t>
            </a:r>
            <a:r>
              <a:rPr lang="en-US" dirty="0"/>
              <a:t> 5-FU di </a:t>
            </a:r>
            <a:r>
              <a:rPr lang="en-US" dirty="0" err="1"/>
              <a:t>dalam</a:t>
            </a:r>
            <a:r>
              <a:rPr lang="en-US" dirty="0"/>
              <a:t> tumor. </a:t>
            </a:r>
            <a:r>
              <a:rPr lang="en-US" i="1" dirty="0"/>
              <a:t>Hand foot syndrome </a:t>
            </a:r>
            <a:r>
              <a:rPr lang="en-US" dirty="0" err="1"/>
              <a:t>muncul</a:t>
            </a:r>
            <a:r>
              <a:rPr lang="en-US" dirty="0"/>
              <a:t> </a:t>
            </a:r>
            <a:r>
              <a:rPr lang="en-US" dirty="0" err="1"/>
              <a:t>dgn</a:t>
            </a:r>
            <a:r>
              <a:rPr lang="en-US" dirty="0"/>
              <a:t> </a:t>
            </a:r>
            <a:r>
              <a:rPr lang="en-US" dirty="0" err="1"/>
              <a:t>gejala</a:t>
            </a:r>
            <a:r>
              <a:rPr lang="en-US" dirty="0"/>
              <a:t> </a:t>
            </a:r>
            <a:r>
              <a:rPr lang="en-US" dirty="0" err="1"/>
              <a:t>eritema</a:t>
            </a:r>
            <a:r>
              <a:rPr lang="en-US" dirty="0"/>
              <a:t> dan </a:t>
            </a:r>
            <a:r>
              <a:rPr lang="en-US" dirty="0" err="1"/>
              <a:t>pembengkakan</a:t>
            </a:r>
            <a:r>
              <a:rPr lang="en-US" dirty="0"/>
              <a:t> </a:t>
            </a:r>
            <a:r>
              <a:rPr lang="en-US" dirty="0" err="1"/>
              <a:t>tangan</a:t>
            </a:r>
            <a:r>
              <a:rPr lang="en-US" dirty="0"/>
              <a:t> kaki yang </a:t>
            </a:r>
            <a:r>
              <a:rPr lang="en-US" dirty="0" err="1"/>
              <a:t>terasa</a:t>
            </a:r>
            <a:r>
              <a:rPr lang="en-US" dirty="0"/>
              <a:t> </a:t>
            </a:r>
            <a:r>
              <a:rPr lang="en-US" dirty="0" err="1"/>
              <a:t>sakit</a:t>
            </a:r>
            <a:r>
              <a:rPr lang="en-US" dirty="0"/>
              <a:t>, </a:t>
            </a:r>
            <a:r>
              <a:rPr lang="en-US" dirty="0" err="1"/>
              <a:t>deskuamasi</a:t>
            </a:r>
            <a:r>
              <a:rPr lang="en-US" dirty="0"/>
              <a:t>. </a:t>
            </a:r>
            <a:r>
              <a:rPr lang="en-US" dirty="0" err="1"/>
              <a:t>Diatasi</a:t>
            </a:r>
            <a:r>
              <a:rPr lang="en-US" dirty="0"/>
              <a:t> </a:t>
            </a:r>
            <a:r>
              <a:rPr lang="en-US" dirty="0" err="1"/>
              <a:t>dengan</a:t>
            </a:r>
            <a:r>
              <a:rPr lang="en-US" dirty="0"/>
              <a:t> </a:t>
            </a:r>
            <a:r>
              <a:rPr lang="en-US" dirty="0" err="1"/>
              <a:t>emolien</a:t>
            </a:r>
            <a:r>
              <a:rPr lang="en-US" dirty="0"/>
              <a:t> </a:t>
            </a:r>
            <a:r>
              <a:rPr lang="en-US" dirty="0" err="1"/>
              <a:t>kulit</a:t>
            </a:r>
            <a:endParaRPr lang="en-US" dirty="0"/>
          </a:p>
          <a:p>
            <a:endParaRPr lang="en-US" dirty="0"/>
          </a:p>
          <a:p>
            <a:r>
              <a:rPr lang="en-US" u="sng" dirty="0" err="1"/>
              <a:t>Merkaptopurin</a:t>
            </a:r>
            <a:r>
              <a:rPr lang="en-US" u="sng" dirty="0"/>
              <a:t> (6-MP)</a:t>
            </a:r>
          </a:p>
          <a:p>
            <a:r>
              <a:rPr lang="en-US" dirty="0" err="1"/>
              <a:t>Purin</a:t>
            </a:r>
            <a:r>
              <a:rPr lang="en-US" dirty="0"/>
              <a:t> </a:t>
            </a:r>
            <a:r>
              <a:rPr lang="en-US" dirty="0" err="1"/>
              <a:t>pertama</a:t>
            </a:r>
            <a:r>
              <a:rPr lang="en-US" dirty="0"/>
              <a:t> dan </a:t>
            </a:r>
            <a:r>
              <a:rPr lang="en-US" dirty="0" err="1"/>
              <a:t>analognya</a:t>
            </a:r>
            <a:r>
              <a:rPr lang="en-US" dirty="0"/>
              <a:t> tioguanine (6-TG) </a:t>
            </a:r>
            <a:r>
              <a:rPr lang="en-US" dirty="0" err="1"/>
              <a:t>umumnya</a:t>
            </a:r>
            <a:r>
              <a:rPr lang="en-US" dirty="0"/>
              <a:t> </a:t>
            </a:r>
            <a:r>
              <a:rPr lang="en-US" dirty="0" err="1"/>
              <a:t>ditoleransi</a:t>
            </a:r>
            <a:r>
              <a:rPr lang="en-US" dirty="0"/>
              <a:t> </a:t>
            </a:r>
            <a:r>
              <a:rPr lang="en-US" dirty="0" err="1"/>
              <a:t>dengan</a:t>
            </a:r>
            <a:r>
              <a:rPr lang="en-US" dirty="0"/>
              <a:t> </a:t>
            </a:r>
            <a:r>
              <a:rPr lang="en-US" dirty="0" err="1"/>
              <a:t>baik</a:t>
            </a:r>
            <a:r>
              <a:rPr lang="en-US" dirty="0"/>
              <a:t>. Allopurinol </a:t>
            </a:r>
            <a:r>
              <a:rPr lang="en-US" dirty="0" err="1"/>
              <a:t>menginhibisi</a:t>
            </a:r>
            <a:r>
              <a:rPr lang="en-US" dirty="0"/>
              <a:t> metabolism </a:t>
            </a:r>
            <a:r>
              <a:rPr lang="en-US" dirty="0" err="1"/>
              <a:t>merkaptopurin</a:t>
            </a:r>
            <a:r>
              <a:rPr lang="en-US" dirty="0"/>
              <a:t> dan </a:t>
            </a:r>
            <a:r>
              <a:rPr lang="en-US" dirty="0" err="1"/>
              <a:t>menyebabkan</a:t>
            </a:r>
            <a:r>
              <a:rPr lang="en-US" dirty="0"/>
              <a:t> </a:t>
            </a:r>
            <a:r>
              <a:rPr lang="en-US" dirty="0" err="1"/>
              <a:t>perlunya</a:t>
            </a:r>
            <a:r>
              <a:rPr lang="en-US" dirty="0"/>
              <a:t> </a:t>
            </a:r>
            <a:r>
              <a:rPr lang="en-US" dirty="0" err="1"/>
              <a:t>pengurangan</a:t>
            </a:r>
            <a:r>
              <a:rPr lang="en-US" dirty="0"/>
              <a:t> </a:t>
            </a:r>
            <a:r>
              <a:rPr lang="en-US" dirty="0" err="1"/>
              <a:t>dosis</a:t>
            </a:r>
            <a:r>
              <a:rPr lang="en-US" dirty="0"/>
              <a:t> </a:t>
            </a:r>
            <a:r>
              <a:rPr lang="en-US" dirty="0" err="1"/>
              <a:t>sebesar</a:t>
            </a:r>
            <a:r>
              <a:rPr lang="en-US" dirty="0"/>
              <a:t> 50%</a:t>
            </a:r>
          </a:p>
        </p:txBody>
      </p:sp>
      <p:sp>
        <p:nvSpPr>
          <p:cNvPr id="3" name="TextBox 2">
            <a:extLst>
              <a:ext uri="{FF2B5EF4-FFF2-40B4-BE49-F238E27FC236}">
                <a16:creationId xmlns:a16="http://schemas.microsoft.com/office/drawing/2014/main" id="{1DF5A3AE-4BDA-F77A-2B33-C85CF7AE5EF0}"/>
              </a:ext>
            </a:extLst>
          </p:cNvPr>
          <p:cNvSpPr txBox="1"/>
          <p:nvPr/>
        </p:nvSpPr>
        <p:spPr>
          <a:xfrm>
            <a:off x="914400" y="480060"/>
            <a:ext cx="2531746" cy="461665"/>
          </a:xfrm>
          <a:prstGeom prst="rect">
            <a:avLst/>
          </a:prstGeom>
          <a:noFill/>
        </p:spPr>
        <p:txBody>
          <a:bodyPr wrap="square" rtlCol="0">
            <a:spAutoFit/>
          </a:bodyPr>
          <a:lstStyle/>
          <a:p>
            <a:r>
              <a:rPr lang="en-US" sz="2400" dirty="0" err="1"/>
              <a:t>Efek</a:t>
            </a:r>
            <a:r>
              <a:rPr lang="en-US" sz="2400" dirty="0"/>
              <a:t> </a:t>
            </a:r>
            <a:r>
              <a:rPr lang="en-US" sz="2400" dirty="0" err="1"/>
              <a:t>samping</a:t>
            </a:r>
            <a:endParaRPr lang="en-US" sz="2400" dirty="0"/>
          </a:p>
        </p:txBody>
      </p:sp>
    </p:spTree>
    <p:extLst>
      <p:ext uri="{BB962C8B-B14F-4D97-AF65-F5344CB8AC3E}">
        <p14:creationId xmlns:p14="http://schemas.microsoft.com/office/powerpoint/2010/main" val="1939857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E4BF-FF93-3306-169C-E20B67053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062A0-67B6-3585-0AC4-DF605D6069C6}"/>
              </a:ext>
            </a:extLst>
          </p:cNvPr>
          <p:cNvSpPr>
            <a:spLocks noGrp="1"/>
          </p:cNvSpPr>
          <p:nvPr>
            <p:ph type="title"/>
          </p:nvPr>
        </p:nvSpPr>
        <p:spPr/>
        <p:txBody>
          <a:bodyPr/>
          <a:lstStyle/>
          <a:p>
            <a:r>
              <a:rPr lang="en-US" dirty="0"/>
              <a:t>Antitumor </a:t>
            </a:r>
            <a:r>
              <a:rPr lang="en-US" dirty="0" err="1"/>
              <a:t>antibiotik</a:t>
            </a:r>
            <a:endParaRPr lang="en-US" dirty="0"/>
          </a:p>
        </p:txBody>
      </p:sp>
      <p:sp>
        <p:nvSpPr>
          <p:cNvPr id="3" name="Text Placeholder 2">
            <a:extLst>
              <a:ext uri="{FF2B5EF4-FFF2-40B4-BE49-F238E27FC236}">
                <a16:creationId xmlns:a16="http://schemas.microsoft.com/office/drawing/2014/main" id="{57DC589B-AA8E-780F-92FE-18D8CEC12562}"/>
              </a:ext>
            </a:extLst>
          </p:cNvPr>
          <p:cNvSpPr>
            <a:spLocks noGrp="1"/>
          </p:cNvSpPr>
          <p:nvPr>
            <p:ph type="body" idx="1"/>
          </p:nvPr>
        </p:nvSpPr>
        <p:spPr>
          <a:xfrm>
            <a:off x="6323308" y="1943100"/>
            <a:ext cx="5269424" cy="2646363"/>
          </a:xfrm>
        </p:spPr>
        <p:txBody>
          <a:bodyPr>
            <a:normAutofit/>
          </a:bodyPr>
          <a:lstStyle/>
          <a:p>
            <a:pPr marL="457200" indent="-457200">
              <a:buFont typeface="Arial" panose="020B0604020202020204" pitchFamily="34" charset="0"/>
              <a:buChar char="•"/>
            </a:pPr>
            <a:r>
              <a:rPr lang="en-US" dirty="0" err="1"/>
              <a:t>Antrasiklin</a:t>
            </a:r>
            <a:r>
              <a:rPr lang="en-US" dirty="0"/>
              <a:t> (</a:t>
            </a:r>
            <a:r>
              <a:rPr lang="en-US" dirty="0" err="1"/>
              <a:t>doksorubisin</a:t>
            </a:r>
            <a:r>
              <a:rPr lang="en-US" dirty="0"/>
              <a:t>, </a:t>
            </a:r>
            <a:r>
              <a:rPr lang="en-US" dirty="0" err="1"/>
              <a:t>daunorubisin</a:t>
            </a:r>
            <a:r>
              <a:rPr lang="en-US" dirty="0"/>
              <a:t>)</a:t>
            </a:r>
          </a:p>
        </p:txBody>
      </p:sp>
    </p:spTree>
    <p:extLst>
      <p:ext uri="{BB962C8B-B14F-4D97-AF65-F5344CB8AC3E}">
        <p14:creationId xmlns:p14="http://schemas.microsoft.com/office/powerpoint/2010/main" val="4054163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67BB87-5E51-523B-77D7-D7DE07E8B864}"/>
              </a:ext>
            </a:extLst>
          </p:cNvPr>
          <p:cNvSpPr txBox="1"/>
          <p:nvPr/>
        </p:nvSpPr>
        <p:spPr>
          <a:xfrm>
            <a:off x="971550" y="537210"/>
            <a:ext cx="9658350" cy="5324535"/>
          </a:xfrm>
          <a:prstGeom prst="rect">
            <a:avLst/>
          </a:prstGeom>
          <a:noFill/>
        </p:spPr>
        <p:txBody>
          <a:bodyPr wrap="square" rtlCol="0">
            <a:spAutoFit/>
          </a:bodyPr>
          <a:lstStyle/>
          <a:p>
            <a:r>
              <a:rPr lang="en-US" sz="2000" dirty="0" err="1">
                <a:latin typeface="Aharoni" panose="02010803020104030203" pitchFamily="2" charset="-79"/>
                <a:cs typeface="Aharoni" panose="02010803020104030203" pitchFamily="2" charset="-79"/>
              </a:rPr>
              <a:t>Mekanisme</a:t>
            </a:r>
            <a:r>
              <a:rPr lang="en-US" sz="2000" dirty="0">
                <a:latin typeface="Aharoni" panose="02010803020104030203" pitchFamily="2" charset="-79"/>
                <a:cs typeface="Aharoni" panose="02010803020104030203" pitchFamily="2" charset="-79"/>
              </a:rPr>
              <a:t> </a:t>
            </a:r>
            <a:r>
              <a:rPr lang="en-US" sz="2000" dirty="0" err="1">
                <a:latin typeface="Aharoni" panose="02010803020104030203" pitchFamily="2" charset="-79"/>
                <a:cs typeface="Aharoni" panose="02010803020104030203" pitchFamily="2" charset="-79"/>
              </a:rPr>
              <a:t>kerja</a:t>
            </a:r>
            <a:endParaRPr lang="en-US" sz="2000" dirty="0">
              <a:latin typeface="Aharoni" panose="02010803020104030203" pitchFamily="2" charset="-79"/>
              <a:cs typeface="Aharoni" panose="02010803020104030203" pitchFamily="2" charset="-79"/>
            </a:endParaRPr>
          </a:p>
          <a:p>
            <a:r>
              <a:rPr lang="en-US" sz="2000" dirty="0" err="1"/>
              <a:t>Antrasiklin</a:t>
            </a:r>
            <a:r>
              <a:rPr lang="en-US" sz="2000" dirty="0"/>
              <a:t> </a:t>
            </a:r>
            <a:r>
              <a:rPr lang="en-US" sz="2000" dirty="0" err="1"/>
              <a:t>dapat</a:t>
            </a:r>
            <a:r>
              <a:rPr lang="en-US" sz="2000" dirty="0"/>
              <a:t> </a:t>
            </a:r>
            <a:r>
              <a:rPr lang="en-US" sz="2000" dirty="0" err="1"/>
              <a:t>masuk</a:t>
            </a:r>
            <a:r>
              <a:rPr lang="en-US" sz="2000" dirty="0"/>
              <a:t> di </a:t>
            </a:r>
            <a:r>
              <a:rPr lang="en-US" sz="2000" dirty="0" err="1"/>
              <a:t>antara</a:t>
            </a:r>
            <a:r>
              <a:rPr lang="en-US" sz="2000" dirty="0"/>
              <a:t> </a:t>
            </a:r>
            <a:r>
              <a:rPr lang="en-US" sz="2000" dirty="0" err="1"/>
              <a:t>pasangan-pasangan</a:t>
            </a:r>
            <a:r>
              <a:rPr lang="en-US" sz="2000" dirty="0"/>
              <a:t> </a:t>
            </a:r>
            <a:r>
              <a:rPr lang="en-US" sz="2000" dirty="0" err="1"/>
              <a:t>basa</a:t>
            </a:r>
            <a:r>
              <a:rPr lang="en-US" sz="2000" dirty="0"/>
              <a:t> yang </a:t>
            </a:r>
            <a:r>
              <a:rPr lang="en-US" sz="2000" dirty="0" err="1"/>
              <a:t>berdekatan</a:t>
            </a:r>
            <a:r>
              <a:rPr lang="en-US" sz="2000" dirty="0"/>
              <a:t> </a:t>
            </a:r>
            <a:r>
              <a:rPr lang="en-US" sz="2000" dirty="0" err="1"/>
              <a:t>dalam</a:t>
            </a:r>
            <a:r>
              <a:rPr lang="en-US" sz="2000" dirty="0"/>
              <a:t> DNA (</a:t>
            </a:r>
            <a:r>
              <a:rPr lang="en-US" sz="2000" dirty="0" err="1"/>
              <a:t>interkalasi</a:t>
            </a:r>
            <a:r>
              <a:rPr lang="en-US" sz="2000" dirty="0"/>
              <a:t>). </a:t>
            </a:r>
            <a:r>
              <a:rPr lang="en-US" sz="2000" dirty="0" err="1"/>
              <a:t>Bekerja</a:t>
            </a:r>
            <a:r>
              <a:rPr lang="en-US" sz="2000" dirty="0"/>
              <a:t> </a:t>
            </a:r>
            <a:r>
              <a:rPr lang="en-US" sz="2000" dirty="0" err="1"/>
              <a:t>dengan</a:t>
            </a:r>
            <a:r>
              <a:rPr lang="en-US" sz="2000" dirty="0"/>
              <a:t> </a:t>
            </a:r>
            <a:r>
              <a:rPr lang="en-US" sz="2000" dirty="0" err="1"/>
              <a:t>menghambat</a:t>
            </a:r>
            <a:r>
              <a:rPr lang="en-US" sz="2000" dirty="0"/>
              <a:t> </a:t>
            </a:r>
            <a:r>
              <a:rPr lang="en-US" sz="2000" dirty="0" err="1"/>
              <a:t>sintesis</a:t>
            </a:r>
            <a:r>
              <a:rPr lang="en-US" sz="2000" dirty="0"/>
              <a:t> DNA dan RNA </a:t>
            </a:r>
            <a:r>
              <a:rPr lang="en-US" sz="2000" dirty="0" err="1"/>
              <a:t>menghambat</a:t>
            </a:r>
            <a:r>
              <a:rPr lang="en-US" sz="2000" dirty="0"/>
              <a:t> </a:t>
            </a:r>
            <a:r>
              <a:rPr lang="en-US" sz="2000" dirty="0" err="1"/>
              <a:t>enzim</a:t>
            </a:r>
            <a:r>
              <a:rPr lang="en-US" sz="2000" dirty="0"/>
              <a:t> topoisomerase II.</a:t>
            </a:r>
          </a:p>
          <a:p>
            <a:pPr marL="457200" lvl="0" indent="-285750">
              <a:buFont typeface="+mj-lt"/>
              <a:buAutoNum type="arabicPeriod"/>
            </a:pPr>
            <a:r>
              <a:rPr lang="en-US" sz="2000" dirty="0" err="1"/>
              <a:t>Menghambat</a:t>
            </a:r>
            <a:r>
              <a:rPr lang="en-US" sz="2000" dirty="0"/>
              <a:t> </a:t>
            </a:r>
            <a:r>
              <a:rPr lang="en-US" sz="2000" dirty="0" err="1"/>
              <a:t>enzim</a:t>
            </a:r>
            <a:r>
              <a:rPr lang="en-US" sz="2000" dirty="0"/>
              <a:t> topoisomerase II </a:t>
            </a:r>
            <a:r>
              <a:rPr lang="en-US" sz="2000" dirty="0">
                <a:sym typeface="Wingdings" panose="05000000000000000000" pitchFamily="2" charset="2"/>
              </a:rPr>
              <a:t> </a:t>
            </a:r>
            <a:r>
              <a:rPr lang="en-US" sz="2000" dirty="0" err="1">
                <a:sym typeface="Wingdings" panose="05000000000000000000" pitchFamily="2" charset="2"/>
              </a:rPr>
              <a:t>untai</a:t>
            </a:r>
            <a:r>
              <a:rPr lang="en-US" sz="2000" dirty="0">
                <a:sym typeface="Wingdings" panose="05000000000000000000" pitchFamily="2" charset="2"/>
              </a:rPr>
              <a:t> DNA </a:t>
            </a:r>
            <a:r>
              <a:rPr lang="en-US" sz="2000" dirty="0" err="1">
                <a:sym typeface="Wingdings" panose="05000000000000000000" pitchFamily="2" charset="2"/>
              </a:rPr>
              <a:t>tidak</a:t>
            </a:r>
            <a:r>
              <a:rPr lang="en-US" sz="2000" dirty="0">
                <a:sym typeface="Wingdings" panose="05000000000000000000" pitchFamily="2" charset="2"/>
              </a:rPr>
              <a:t> relax dan </a:t>
            </a:r>
            <a:r>
              <a:rPr lang="en-US" sz="2000" dirty="0" err="1">
                <a:sym typeface="Wingdings" panose="05000000000000000000" pitchFamily="2" charset="2"/>
              </a:rPr>
              <a:t>bahkan</a:t>
            </a:r>
            <a:r>
              <a:rPr lang="en-US" sz="2000" dirty="0">
                <a:sym typeface="Wingdings" panose="05000000000000000000" pitchFamily="2" charset="2"/>
              </a:rPr>
              <a:t> </a:t>
            </a:r>
            <a:r>
              <a:rPr lang="en-US" sz="2000" dirty="0" err="1">
                <a:sym typeface="Wingdings" panose="05000000000000000000" pitchFamily="2" charset="2"/>
              </a:rPr>
              <a:t>putus</a:t>
            </a:r>
            <a:r>
              <a:rPr lang="en-US" sz="2000" dirty="0">
                <a:sym typeface="Wingdings" panose="05000000000000000000" pitchFamily="2" charset="2"/>
              </a:rPr>
              <a:t> </a:t>
            </a:r>
            <a:r>
              <a:rPr lang="en-US" sz="2000" dirty="0" err="1">
                <a:sym typeface="Wingdings" panose="05000000000000000000" pitchFamily="2" charset="2"/>
              </a:rPr>
              <a:t>maka</a:t>
            </a:r>
            <a:r>
              <a:rPr lang="en-US" sz="2000" dirty="0">
                <a:sym typeface="Wingdings" panose="05000000000000000000" pitchFamily="2" charset="2"/>
              </a:rPr>
              <a:t> </a:t>
            </a:r>
            <a:r>
              <a:rPr lang="en-US" sz="2000" dirty="0" err="1">
                <a:sym typeface="Wingdings" panose="05000000000000000000" pitchFamily="2" charset="2"/>
              </a:rPr>
              <a:t>tidak</a:t>
            </a:r>
            <a:r>
              <a:rPr lang="en-US" sz="2000" dirty="0">
                <a:sym typeface="Wingdings" panose="05000000000000000000" pitchFamily="2" charset="2"/>
              </a:rPr>
              <a:t> </a:t>
            </a:r>
            <a:r>
              <a:rPr lang="en-US" sz="2000" dirty="0" err="1">
                <a:sym typeface="Wingdings" panose="05000000000000000000" pitchFamily="2" charset="2"/>
              </a:rPr>
              <a:t>terjadi</a:t>
            </a:r>
            <a:r>
              <a:rPr lang="en-US" sz="2000" dirty="0">
                <a:sym typeface="Wingdings" panose="05000000000000000000" pitchFamily="2" charset="2"/>
              </a:rPr>
              <a:t> </a:t>
            </a:r>
            <a:r>
              <a:rPr lang="en-US" sz="2000" dirty="0" err="1">
                <a:sym typeface="Wingdings" panose="05000000000000000000" pitchFamily="2" charset="2"/>
              </a:rPr>
              <a:t>replikasi</a:t>
            </a:r>
            <a:endParaRPr lang="id-ID" sz="2000" dirty="0"/>
          </a:p>
          <a:p>
            <a:pPr marL="457200" lvl="0" indent="-285750">
              <a:buFont typeface="+mj-lt"/>
              <a:buAutoNum type="arabicPeriod"/>
            </a:pPr>
            <a:r>
              <a:rPr lang="en-US" sz="2000" dirty="0" err="1"/>
              <a:t>Menghambat</a:t>
            </a:r>
            <a:r>
              <a:rPr lang="en-US" sz="2000" dirty="0"/>
              <a:t> </a:t>
            </a:r>
            <a:r>
              <a:rPr lang="en-US" sz="2000" dirty="0" err="1"/>
              <a:t>enzim</a:t>
            </a:r>
            <a:r>
              <a:rPr lang="en-US" sz="2000" dirty="0"/>
              <a:t> helicase </a:t>
            </a:r>
            <a:r>
              <a:rPr lang="en-US" sz="2000" dirty="0">
                <a:sym typeface="Wingdings" panose="05000000000000000000" pitchFamily="2" charset="2"/>
              </a:rPr>
              <a:t> </a:t>
            </a:r>
            <a:r>
              <a:rPr lang="en-US" sz="2000" dirty="0" err="1">
                <a:sym typeface="Wingdings" panose="05000000000000000000" pitchFamily="2" charset="2"/>
              </a:rPr>
              <a:t>berinterkalasi</a:t>
            </a:r>
            <a:r>
              <a:rPr lang="en-US" sz="2000" dirty="0">
                <a:sym typeface="Wingdings" panose="05000000000000000000" pitchFamily="2" charset="2"/>
              </a:rPr>
              <a:t> di </a:t>
            </a:r>
            <a:r>
              <a:rPr lang="en-US" sz="2000" dirty="0" err="1">
                <a:sym typeface="Wingdings" panose="05000000000000000000" pitchFamily="2" charset="2"/>
              </a:rPr>
              <a:t>antara</a:t>
            </a:r>
            <a:r>
              <a:rPr lang="en-US" sz="2000" dirty="0">
                <a:sym typeface="Wingdings" panose="05000000000000000000" pitchFamily="2" charset="2"/>
              </a:rPr>
              <a:t> </a:t>
            </a:r>
            <a:r>
              <a:rPr lang="en-US" sz="2000" dirty="0" err="1">
                <a:sym typeface="Wingdings" panose="05000000000000000000" pitchFamily="2" charset="2"/>
              </a:rPr>
              <a:t>pasangan</a:t>
            </a:r>
            <a:r>
              <a:rPr lang="en-US" sz="2000" dirty="0">
                <a:sym typeface="Wingdings" panose="05000000000000000000" pitchFamily="2" charset="2"/>
              </a:rPr>
              <a:t> </a:t>
            </a:r>
            <a:r>
              <a:rPr lang="en-US" sz="2000" dirty="0" err="1">
                <a:sym typeface="Wingdings" panose="05000000000000000000" pitchFamily="2" charset="2"/>
              </a:rPr>
              <a:t>basa</a:t>
            </a:r>
            <a:r>
              <a:rPr lang="en-US" sz="2000" dirty="0">
                <a:sym typeface="Wingdings" panose="05000000000000000000" pitchFamily="2" charset="2"/>
              </a:rPr>
              <a:t> RNA/DNA  no </a:t>
            </a:r>
            <a:r>
              <a:rPr lang="en-US" sz="2000" dirty="0" err="1">
                <a:sym typeface="Wingdings" panose="05000000000000000000" pitchFamily="2" charset="2"/>
              </a:rPr>
              <a:t>replikasi</a:t>
            </a:r>
            <a:endParaRPr lang="id-ID" sz="2000" dirty="0"/>
          </a:p>
          <a:p>
            <a:pPr marL="457200" lvl="0" indent="-285750">
              <a:buFont typeface="+mj-lt"/>
              <a:buAutoNum type="arabicPeriod"/>
            </a:pPr>
            <a:r>
              <a:rPr lang="en-US" sz="2000" dirty="0" err="1"/>
              <a:t>Memproduksi</a:t>
            </a:r>
            <a:r>
              <a:rPr lang="en-US" sz="2000" dirty="0"/>
              <a:t> ROS </a:t>
            </a:r>
            <a:r>
              <a:rPr lang="en-US" sz="2000" dirty="0">
                <a:sym typeface="Wingdings" panose="05000000000000000000" pitchFamily="2" charset="2"/>
              </a:rPr>
              <a:t> apoptosis</a:t>
            </a:r>
            <a:endParaRPr lang="id-ID" sz="2000" dirty="0"/>
          </a:p>
          <a:p>
            <a:endParaRPr lang="en-US" sz="2000" dirty="0"/>
          </a:p>
          <a:p>
            <a:endParaRPr lang="en-US" sz="2000" dirty="0"/>
          </a:p>
          <a:p>
            <a:r>
              <a:rPr lang="en-US" sz="2000" u="sng" dirty="0" err="1"/>
              <a:t>Indikasi</a:t>
            </a:r>
            <a:endParaRPr lang="en-US" sz="2000" u="sng" dirty="0"/>
          </a:p>
          <a:p>
            <a:r>
              <a:rPr lang="en-US" sz="2000" dirty="0"/>
              <a:t>Leukemia </a:t>
            </a:r>
            <a:r>
              <a:rPr lang="en-US" sz="2000" dirty="0" err="1"/>
              <a:t>akut</a:t>
            </a:r>
            <a:r>
              <a:rPr lang="en-US" sz="2000" dirty="0"/>
              <a:t>, </a:t>
            </a:r>
            <a:r>
              <a:rPr lang="en-US" sz="2000" dirty="0" err="1"/>
              <a:t>limfoma</a:t>
            </a:r>
            <a:r>
              <a:rPr lang="en-US" sz="2000" dirty="0"/>
              <a:t>, dan tumor </a:t>
            </a:r>
            <a:r>
              <a:rPr lang="en-US" sz="2000" dirty="0" err="1"/>
              <a:t>padat</a:t>
            </a:r>
            <a:endParaRPr lang="en-US" sz="2000" dirty="0"/>
          </a:p>
          <a:p>
            <a:endParaRPr lang="en-US" sz="2000" dirty="0"/>
          </a:p>
          <a:p>
            <a:r>
              <a:rPr lang="en-US" sz="2000" u="sng" dirty="0" err="1"/>
              <a:t>Efek</a:t>
            </a:r>
            <a:r>
              <a:rPr lang="en-US" sz="2000" u="sng" dirty="0"/>
              <a:t> </a:t>
            </a:r>
            <a:r>
              <a:rPr lang="en-US" sz="2000" u="sng" dirty="0" err="1"/>
              <a:t>Samping</a:t>
            </a:r>
            <a:endParaRPr lang="en-US" sz="2000" u="sng" dirty="0"/>
          </a:p>
          <a:p>
            <a:r>
              <a:rPr lang="en-US" sz="2000" dirty="0" err="1"/>
              <a:t>Kardiotoksik</a:t>
            </a:r>
            <a:r>
              <a:rPr lang="en-US" sz="2000" dirty="0"/>
              <a:t> </a:t>
            </a:r>
            <a:r>
              <a:rPr lang="en-US" sz="2000" dirty="0" err="1"/>
              <a:t>karena</a:t>
            </a:r>
            <a:r>
              <a:rPr lang="en-US" sz="2000" dirty="0"/>
              <a:t> </a:t>
            </a:r>
            <a:r>
              <a:rPr lang="en-US" sz="2000" dirty="0" err="1"/>
              <a:t>terbentuk</a:t>
            </a:r>
            <a:r>
              <a:rPr lang="en-US" sz="2000" dirty="0"/>
              <a:t> </a:t>
            </a:r>
            <a:r>
              <a:rPr lang="en-US" sz="2000" dirty="0" err="1"/>
              <a:t>radikal</a:t>
            </a:r>
            <a:r>
              <a:rPr lang="en-US" sz="2000" dirty="0"/>
              <a:t> </a:t>
            </a:r>
            <a:r>
              <a:rPr lang="en-US" sz="2000" dirty="0" err="1"/>
              <a:t>bebas</a:t>
            </a:r>
            <a:r>
              <a:rPr lang="en-US" sz="2000" dirty="0"/>
              <a:t> </a:t>
            </a:r>
            <a:r>
              <a:rPr lang="en-US" sz="2000" dirty="0" err="1"/>
              <a:t>oksigen</a:t>
            </a:r>
            <a:r>
              <a:rPr lang="en-US" sz="2000" dirty="0"/>
              <a:t> yang </a:t>
            </a:r>
            <a:r>
              <a:rPr lang="en-US" sz="2000" dirty="0" err="1"/>
              <a:t>tidak</a:t>
            </a:r>
            <a:r>
              <a:rPr lang="en-US" sz="2000" dirty="0"/>
              <a:t> </a:t>
            </a:r>
            <a:r>
              <a:rPr lang="en-US" sz="2000" dirty="0" err="1"/>
              <a:t>diinaktivasi</a:t>
            </a:r>
            <a:r>
              <a:rPr lang="en-US" sz="2000" dirty="0"/>
              <a:t> di </a:t>
            </a:r>
            <a:r>
              <a:rPr lang="en-US" sz="2000" dirty="0" err="1"/>
              <a:t>dalam</a:t>
            </a:r>
            <a:r>
              <a:rPr lang="en-US" sz="2000" dirty="0"/>
              <a:t> </a:t>
            </a:r>
            <a:r>
              <a:rPr lang="en-US" sz="2000" dirty="0" err="1"/>
              <a:t>jantung</a:t>
            </a:r>
            <a:r>
              <a:rPr lang="en-US" sz="2000" dirty="0"/>
              <a:t> </a:t>
            </a:r>
            <a:r>
              <a:rPr lang="en-US" sz="2000" dirty="0" err="1"/>
              <a:t>karena</a:t>
            </a:r>
            <a:r>
              <a:rPr lang="en-US" sz="2000" dirty="0"/>
              <a:t> </a:t>
            </a:r>
            <a:r>
              <a:rPr lang="en-US" sz="2000" dirty="0" err="1"/>
              <a:t>tidak</a:t>
            </a:r>
            <a:r>
              <a:rPr lang="en-US" sz="2000" dirty="0"/>
              <a:t> </a:t>
            </a:r>
            <a:r>
              <a:rPr lang="en-US" sz="2000" dirty="0" err="1"/>
              <a:t>ada</a:t>
            </a:r>
            <a:r>
              <a:rPr lang="en-US" sz="2000" dirty="0"/>
              <a:t> </a:t>
            </a:r>
            <a:r>
              <a:rPr lang="en-US" sz="2000" dirty="0" err="1"/>
              <a:t>katalase</a:t>
            </a:r>
            <a:r>
              <a:rPr lang="en-US" sz="2000" dirty="0"/>
              <a:t>.</a:t>
            </a:r>
          </a:p>
        </p:txBody>
      </p:sp>
    </p:spTree>
    <p:extLst>
      <p:ext uri="{BB962C8B-B14F-4D97-AF65-F5344CB8AC3E}">
        <p14:creationId xmlns:p14="http://schemas.microsoft.com/office/powerpoint/2010/main" val="348656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0454-1538-486D-1CCD-D31C7FB90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4CB5F-9268-C436-F3DD-20D3E24EB288}"/>
              </a:ext>
            </a:extLst>
          </p:cNvPr>
          <p:cNvSpPr>
            <a:spLocks noGrp="1"/>
          </p:cNvSpPr>
          <p:nvPr>
            <p:ph type="title"/>
          </p:nvPr>
        </p:nvSpPr>
        <p:spPr/>
        <p:txBody>
          <a:bodyPr/>
          <a:lstStyle/>
          <a:p>
            <a:r>
              <a:rPr lang="en-US" dirty="0"/>
              <a:t>Topoisomerase inhibitor</a:t>
            </a:r>
          </a:p>
        </p:txBody>
      </p:sp>
      <p:sp>
        <p:nvSpPr>
          <p:cNvPr id="3" name="Text Placeholder 2">
            <a:extLst>
              <a:ext uri="{FF2B5EF4-FFF2-40B4-BE49-F238E27FC236}">
                <a16:creationId xmlns:a16="http://schemas.microsoft.com/office/drawing/2014/main" id="{865E3AA1-F925-55E2-1B99-F342AB81420F}"/>
              </a:ext>
            </a:extLst>
          </p:cNvPr>
          <p:cNvSpPr>
            <a:spLocks noGrp="1"/>
          </p:cNvSpPr>
          <p:nvPr>
            <p:ph type="body" idx="1"/>
          </p:nvPr>
        </p:nvSpPr>
        <p:spPr>
          <a:xfrm>
            <a:off x="6096000" y="1943100"/>
            <a:ext cx="5496732" cy="2646363"/>
          </a:xfrm>
        </p:spPr>
        <p:txBody>
          <a:bodyPr>
            <a:normAutofit lnSpcReduction="10000"/>
          </a:bodyPr>
          <a:lstStyle/>
          <a:p>
            <a:pPr marL="457200" indent="-457200">
              <a:buFont typeface="Arial" panose="020B0604020202020204" pitchFamily="34" charset="0"/>
              <a:buChar char="•"/>
            </a:pPr>
            <a:r>
              <a:rPr lang="en-US" dirty="0"/>
              <a:t>Topoisomerase I inhibitor (</a:t>
            </a:r>
            <a:r>
              <a:rPr lang="en-US" dirty="0" err="1"/>
              <a:t>cth</a:t>
            </a:r>
            <a:r>
              <a:rPr lang="en-US" dirty="0"/>
              <a:t>: irinotecan, </a:t>
            </a:r>
            <a:r>
              <a:rPr lang="en-US" dirty="0" err="1"/>
              <a:t>topotekan</a:t>
            </a:r>
            <a:r>
              <a:rPr lang="en-US" dirty="0"/>
              <a:t>)</a:t>
            </a:r>
          </a:p>
          <a:p>
            <a:pPr marL="457200" indent="-457200">
              <a:buFont typeface="Arial" panose="020B0604020202020204" pitchFamily="34" charset="0"/>
              <a:buChar char="•"/>
            </a:pPr>
            <a:r>
              <a:rPr lang="en-US" dirty="0"/>
              <a:t>Topoisomerase II inhibitor (</a:t>
            </a:r>
            <a:r>
              <a:rPr lang="en-US" dirty="0" err="1"/>
              <a:t>cth</a:t>
            </a:r>
            <a:r>
              <a:rPr lang="en-US" dirty="0"/>
              <a:t>: etoposide)</a:t>
            </a:r>
          </a:p>
        </p:txBody>
      </p:sp>
    </p:spTree>
    <p:extLst>
      <p:ext uri="{BB962C8B-B14F-4D97-AF65-F5344CB8AC3E}">
        <p14:creationId xmlns:p14="http://schemas.microsoft.com/office/powerpoint/2010/main" val="548165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299444-E029-D446-194E-2A0CAA78A77A}"/>
              </a:ext>
            </a:extLst>
          </p:cNvPr>
          <p:cNvSpPr txBox="1"/>
          <p:nvPr/>
        </p:nvSpPr>
        <p:spPr>
          <a:xfrm>
            <a:off x="971550" y="537210"/>
            <a:ext cx="9658350" cy="3785652"/>
          </a:xfrm>
          <a:prstGeom prst="rect">
            <a:avLst/>
          </a:prstGeom>
          <a:noFill/>
        </p:spPr>
        <p:txBody>
          <a:bodyPr wrap="square" rtlCol="0">
            <a:spAutoFit/>
          </a:bodyPr>
          <a:lstStyle/>
          <a:p>
            <a:r>
              <a:rPr lang="en-US" sz="2000" dirty="0" err="1">
                <a:latin typeface="Aharoni" panose="02010803020104030203" pitchFamily="2" charset="-79"/>
                <a:cs typeface="Aharoni" panose="02010803020104030203" pitchFamily="2" charset="-79"/>
              </a:rPr>
              <a:t>Mekanisme</a:t>
            </a:r>
            <a:r>
              <a:rPr lang="en-US" sz="2000" dirty="0">
                <a:latin typeface="Aharoni" panose="02010803020104030203" pitchFamily="2" charset="-79"/>
                <a:cs typeface="Aharoni" panose="02010803020104030203" pitchFamily="2" charset="-79"/>
              </a:rPr>
              <a:t> </a:t>
            </a:r>
            <a:r>
              <a:rPr lang="en-US" sz="2000" dirty="0" err="1">
                <a:latin typeface="Aharoni" panose="02010803020104030203" pitchFamily="2" charset="-79"/>
                <a:cs typeface="Aharoni" panose="02010803020104030203" pitchFamily="2" charset="-79"/>
              </a:rPr>
              <a:t>kerja</a:t>
            </a:r>
            <a:endParaRPr lang="en-US" sz="2000" dirty="0">
              <a:latin typeface="Aharoni" panose="02010803020104030203" pitchFamily="2" charset="-79"/>
              <a:cs typeface="Aharoni" panose="02010803020104030203" pitchFamily="2" charset="-79"/>
            </a:endParaRPr>
          </a:p>
          <a:p>
            <a:pPr lvl="0"/>
            <a:r>
              <a:rPr lang="en-US" sz="2000" dirty="0"/>
              <a:t>Topoisomerase I inhibitor: </a:t>
            </a:r>
            <a:r>
              <a:rPr lang="en-US" sz="2000" dirty="0" err="1"/>
              <a:t>menghambat</a:t>
            </a:r>
            <a:r>
              <a:rPr lang="en-US" sz="2000" dirty="0"/>
              <a:t> </a:t>
            </a:r>
            <a:r>
              <a:rPr lang="en-US" sz="2000" dirty="0" err="1"/>
              <a:t>kerja</a:t>
            </a:r>
            <a:r>
              <a:rPr lang="en-US" sz="2000" dirty="0"/>
              <a:t> </a:t>
            </a:r>
            <a:r>
              <a:rPr lang="en-US" sz="2000" dirty="0" err="1"/>
              <a:t>ezim</a:t>
            </a:r>
            <a:r>
              <a:rPr lang="en-US" sz="2000" dirty="0"/>
              <a:t> topoisomerase I </a:t>
            </a:r>
            <a:r>
              <a:rPr lang="en-US" sz="2000" dirty="0" err="1"/>
              <a:t>sehingga</a:t>
            </a:r>
            <a:r>
              <a:rPr lang="en-US" sz="2000" dirty="0"/>
              <a:t> </a:t>
            </a:r>
            <a:r>
              <a:rPr lang="en-US" sz="2000" dirty="0" err="1"/>
              <a:t>menghambat</a:t>
            </a:r>
            <a:r>
              <a:rPr lang="en-US" sz="2000" dirty="0"/>
              <a:t> </a:t>
            </a:r>
            <a:r>
              <a:rPr lang="en-US" sz="2000" dirty="0" err="1"/>
              <a:t>relaksasi</a:t>
            </a:r>
            <a:r>
              <a:rPr lang="en-US" sz="2000" dirty="0"/>
              <a:t> </a:t>
            </a:r>
            <a:r>
              <a:rPr lang="en-US" sz="2000" dirty="0" err="1"/>
              <a:t>untai</a:t>
            </a:r>
            <a:r>
              <a:rPr lang="en-US" sz="2000" dirty="0"/>
              <a:t> DNA </a:t>
            </a:r>
            <a:r>
              <a:rPr lang="en-US" sz="2000" dirty="0" err="1"/>
              <a:t>akibatnya</a:t>
            </a:r>
            <a:r>
              <a:rPr lang="en-US" sz="2000" dirty="0"/>
              <a:t> </a:t>
            </a:r>
            <a:r>
              <a:rPr lang="en-US" sz="2000" dirty="0" err="1"/>
              <a:t>tidak</a:t>
            </a:r>
            <a:r>
              <a:rPr lang="en-US" sz="2000" dirty="0"/>
              <a:t> </a:t>
            </a:r>
            <a:r>
              <a:rPr lang="en-US" sz="2000" dirty="0" err="1"/>
              <a:t>terjadi</a:t>
            </a:r>
            <a:r>
              <a:rPr lang="en-US" sz="2000" dirty="0"/>
              <a:t> </a:t>
            </a:r>
            <a:r>
              <a:rPr lang="en-US" sz="2000" dirty="0" err="1"/>
              <a:t>replikasi</a:t>
            </a:r>
            <a:r>
              <a:rPr lang="en-US" sz="2000" dirty="0"/>
              <a:t> DNA</a:t>
            </a:r>
            <a:endParaRPr lang="id-ID" sz="2000" dirty="0"/>
          </a:p>
          <a:p>
            <a:pPr lvl="0"/>
            <a:r>
              <a:rPr lang="en-US" sz="2000" dirty="0"/>
              <a:t>Topoisomerase II inhibitor: </a:t>
            </a:r>
            <a:r>
              <a:rPr lang="en-US" sz="2000" dirty="0" err="1"/>
              <a:t>menghambat</a:t>
            </a:r>
            <a:r>
              <a:rPr lang="en-US" sz="2000" dirty="0"/>
              <a:t> </a:t>
            </a:r>
            <a:r>
              <a:rPr lang="en-US" sz="2000" dirty="0" err="1"/>
              <a:t>relaksasi</a:t>
            </a:r>
            <a:r>
              <a:rPr lang="en-US" sz="2000" dirty="0"/>
              <a:t> </a:t>
            </a:r>
            <a:r>
              <a:rPr lang="en-US" sz="2000" dirty="0" err="1"/>
              <a:t>untai</a:t>
            </a:r>
            <a:r>
              <a:rPr lang="en-US" sz="2000" dirty="0"/>
              <a:t> DNA </a:t>
            </a:r>
          </a:p>
          <a:p>
            <a:endParaRPr lang="en-US" sz="2000" dirty="0"/>
          </a:p>
          <a:p>
            <a:endParaRPr lang="en-US" sz="2000" dirty="0"/>
          </a:p>
          <a:p>
            <a:r>
              <a:rPr lang="en-US" sz="2000" dirty="0" err="1"/>
              <a:t>Indikasi</a:t>
            </a:r>
            <a:endParaRPr lang="en-US" sz="2000" dirty="0"/>
          </a:p>
          <a:p>
            <a:r>
              <a:rPr lang="en-US" sz="2000" dirty="0"/>
              <a:t>Leukemia </a:t>
            </a:r>
            <a:r>
              <a:rPr lang="en-US" sz="2000" dirty="0" err="1"/>
              <a:t>akut</a:t>
            </a:r>
            <a:r>
              <a:rPr lang="en-US" sz="2000" dirty="0"/>
              <a:t>, </a:t>
            </a:r>
            <a:r>
              <a:rPr lang="en-US" sz="2000" dirty="0" err="1"/>
              <a:t>limfoma</a:t>
            </a:r>
            <a:r>
              <a:rPr lang="en-US" sz="2000" dirty="0"/>
              <a:t>, dan tumor </a:t>
            </a:r>
            <a:r>
              <a:rPr lang="en-US" sz="2000" dirty="0" err="1"/>
              <a:t>padat</a:t>
            </a:r>
            <a:endParaRPr lang="en-US" sz="2000" dirty="0"/>
          </a:p>
          <a:p>
            <a:endParaRPr lang="en-US" sz="2000" dirty="0"/>
          </a:p>
          <a:p>
            <a:r>
              <a:rPr lang="en-US" sz="2000" dirty="0" err="1"/>
              <a:t>Efek</a:t>
            </a:r>
            <a:r>
              <a:rPr lang="en-US" sz="2000" dirty="0"/>
              <a:t> </a:t>
            </a:r>
            <a:r>
              <a:rPr lang="en-US" sz="2000" dirty="0" err="1"/>
              <a:t>Samping</a:t>
            </a:r>
            <a:endParaRPr lang="en-US" sz="2000" dirty="0"/>
          </a:p>
          <a:p>
            <a:r>
              <a:rPr lang="en-US" sz="2000" dirty="0" err="1"/>
              <a:t>Kardiotoksik</a:t>
            </a:r>
            <a:r>
              <a:rPr lang="en-US" sz="2000" dirty="0"/>
              <a:t> </a:t>
            </a:r>
            <a:r>
              <a:rPr lang="en-US" sz="2000" dirty="0" err="1"/>
              <a:t>karena</a:t>
            </a:r>
            <a:r>
              <a:rPr lang="en-US" sz="2000" dirty="0"/>
              <a:t> </a:t>
            </a:r>
            <a:r>
              <a:rPr lang="en-US" sz="2000" dirty="0" err="1"/>
              <a:t>terbentuk</a:t>
            </a:r>
            <a:r>
              <a:rPr lang="en-US" sz="2000" dirty="0"/>
              <a:t> </a:t>
            </a:r>
            <a:r>
              <a:rPr lang="en-US" sz="2000" dirty="0" err="1"/>
              <a:t>radikal</a:t>
            </a:r>
            <a:r>
              <a:rPr lang="en-US" sz="2000" dirty="0"/>
              <a:t> </a:t>
            </a:r>
            <a:r>
              <a:rPr lang="en-US" sz="2000" dirty="0" err="1"/>
              <a:t>bebas</a:t>
            </a:r>
            <a:r>
              <a:rPr lang="en-US" sz="2000" dirty="0"/>
              <a:t> </a:t>
            </a:r>
            <a:r>
              <a:rPr lang="en-US" sz="2000" dirty="0" err="1"/>
              <a:t>oksigen</a:t>
            </a:r>
            <a:r>
              <a:rPr lang="en-US" sz="2000" dirty="0"/>
              <a:t> yang </a:t>
            </a:r>
            <a:r>
              <a:rPr lang="en-US" sz="2000" dirty="0" err="1"/>
              <a:t>tidak</a:t>
            </a:r>
            <a:r>
              <a:rPr lang="en-US" sz="2000" dirty="0"/>
              <a:t> </a:t>
            </a:r>
            <a:r>
              <a:rPr lang="en-US" sz="2000" dirty="0" err="1"/>
              <a:t>diinaktivasi</a:t>
            </a:r>
            <a:r>
              <a:rPr lang="en-US" sz="2000" dirty="0"/>
              <a:t> di </a:t>
            </a:r>
            <a:r>
              <a:rPr lang="en-US" sz="2000" dirty="0" err="1"/>
              <a:t>dalam</a:t>
            </a:r>
            <a:r>
              <a:rPr lang="en-US" sz="2000" dirty="0"/>
              <a:t> </a:t>
            </a:r>
            <a:r>
              <a:rPr lang="en-US" sz="2000" dirty="0" err="1"/>
              <a:t>jantung</a:t>
            </a:r>
            <a:r>
              <a:rPr lang="en-US" sz="2000" dirty="0"/>
              <a:t> </a:t>
            </a:r>
            <a:r>
              <a:rPr lang="en-US" sz="2000" dirty="0" err="1"/>
              <a:t>karena</a:t>
            </a:r>
            <a:r>
              <a:rPr lang="en-US" sz="2000" dirty="0"/>
              <a:t> </a:t>
            </a:r>
            <a:r>
              <a:rPr lang="en-US" sz="2000" dirty="0" err="1"/>
              <a:t>tidak</a:t>
            </a:r>
            <a:r>
              <a:rPr lang="en-US" sz="2000" dirty="0"/>
              <a:t> </a:t>
            </a:r>
            <a:r>
              <a:rPr lang="en-US" sz="2000" dirty="0" err="1"/>
              <a:t>ada</a:t>
            </a:r>
            <a:r>
              <a:rPr lang="en-US" sz="2000" dirty="0"/>
              <a:t> </a:t>
            </a:r>
            <a:r>
              <a:rPr lang="en-US" sz="2000" dirty="0" err="1"/>
              <a:t>katalase</a:t>
            </a:r>
            <a:r>
              <a:rPr lang="en-US" sz="2000" dirty="0"/>
              <a:t>.</a:t>
            </a:r>
          </a:p>
        </p:txBody>
      </p:sp>
    </p:spTree>
    <p:extLst>
      <p:ext uri="{BB962C8B-B14F-4D97-AF65-F5344CB8AC3E}">
        <p14:creationId xmlns:p14="http://schemas.microsoft.com/office/powerpoint/2010/main" val="2782270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4FB80-498A-A36A-B6ED-D9E7C0547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9608C-6D96-2E27-87F7-43A4A66D6616}"/>
              </a:ext>
            </a:extLst>
          </p:cNvPr>
          <p:cNvSpPr>
            <a:spLocks noGrp="1"/>
          </p:cNvSpPr>
          <p:nvPr>
            <p:ph type="title"/>
          </p:nvPr>
        </p:nvSpPr>
        <p:spPr/>
        <p:txBody>
          <a:bodyPr/>
          <a:lstStyle/>
          <a:p>
            <a:r>
              <a:rPr lang="en-US" dirty="0"/>
              <a:t>Agen </a:t>
            </a:r>
            <a:r>
              <a:rPr lang="en-US" dirty="0" err="1"/>
              <a:t>antimikrotubul</a:t>
            </a:r>
            <a:endParaRPr lang="en-US" dirty="0"/>
          </a:p>
        </p:txBody>
      </p:sp>
      <p:sp>
        <p:nvSpPr>
          <p:cNvPr id="3" name="Text Placeholder 2">
            <a:extLst>
              <a:ext uri="{FF2B5EF4-FFF2-40B4-BE49-F238E27FC236}">
                <a16:creationId xmlns:a16="http://schemas.microsoft.com/office/drawing/2014/main" id="{CAFBB393-EDFF-73CB-3398-51EF6B1F51B4}"/>
              </a:ext>
            </a:extLst>
          </p:cNvPr>
          <p:cNvSpPr>
            <a:spLocks noGrp="1"/>
          </p:cNvSpPr>
          <p:nvPr>
            <p:ph type="body" idx="1"/>
          </p:nvPr>
        </p:nvSpPr>
        <p:spPr>
          <a:xfrm>
            <a:off x="6096000" y="1943100"/>
            <a:ext cx="5496732" cy="2646363"/>
          </a:xfrm>
        </p:spPr>
        <p:txBody>
          <a:bodyPr>
            <a:normAutofit lnSpcReduction="10000"/>
          </a:bodyPr>
          <a:lstStyle/>
          <a:p>
            <a:pPr marL="457200" indent="-457200">
              <a:buFont typeface="Arial" panose="020B0604020202020204" pitchFamily="34" charset="0"/>
              <a:buChar char="•"/>
            </a:pPr>
            <a:r>
              <a:rPr lang="en-US" dirty="0"/>
              <a:t>Gol Alkaloid Vinca (vinblastine, vincristine)</a:t>
            </a:r>
          </a:p>
          <a:p>
            <a:pPr marL="457200" indent="-457200">
              <a:buFont typeface="Arial" panose="020B0604020202020204" pitchFamily="34" charset="0"/>
              <a:buChar char="•"/>
            </a:pPr>
            <a:r>
              <a:rPr lang="en-US" dirty="0" err="1"/>
              <a:t>Golongan</a:t>
            </a:r>
            <a:r>
              <a:rPr lang="en-US" dirty="0"/>
              <a:t> </a:t>
            </a:r>
            <a:r>
              <a:rPr lang="en-US" dirty="0" err="1"/>
              <a:t>Taxan</a:t>
            </a:r>
            <a:r>
              <a:rPr lang="en-US" dirty="0"/>
              <a:t> (paclitaxel, docetaxel)</a:t>
            </a:r>
          </a:p>
        </p:txBody>
      </p:sp>
    </p:spTree>
    <p:extLst>
      <p:ext uri="{BB962C8B-B14F-4D97-AF65-F5344CB8AC3E}">
        <p14:creationId xmlns:p14="http://schemas.microsoft.com/office/powerpoint/2010/main" val="231905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4B97E-6F63-8AA8-6005-C98A3F1C3A7E}"/>
              </a:ext>
            </a:extLst>
          </p:cNvPr>
          <p:cNvSpPr txBox="1"/>
          <p:nvPr/>
        </p:nvSpPr>
        <p:spPr>
          <a:xfrm>
            <a:off x="971550" y="537210"/>
            <a:ext cx="10344150" cy="5940088"/>
          </a:xfrm>
          <a:prstGeom prst="rect">
            <a:avLst/>
          </a:prstGeom>
          <a:noFill/>
        </p:spPr>
        <p:txBody>
          <a:bodyPr wrap="square" rtlCol="0">
            <a:spAutoFit/>
          </a:bodyPr>
          <a:lstStyle/>
          <a:p>
            <a:r>
              <a:rPr lang="en-US" sz="2000" dirty="0" err="1">
                <a:latin typeface="Aharoni" panose="02010803020104030203" pitchFamily="2" charset="-79"/>
                <a:cs typeface="Aharoni" panose="02010803020104030203" pitchFamily="2" charset="-79"/>
              </a:rPr>
              <a:t>Mekanisme</a:t>
            </a:r>
            <a:r>
              <a:rPr lang="en-US" sz="2000" dirty="0">
                <a:latin typeface="Aharoni" panose="02010803020104030203" pitchFamily="2" charset="-79"/>
                <a:cs typeface="Aharoni" panose="02010803020104030203" pitchFamily="2" charset="-79"/>
              </a:rPr>
              <a:t> </a:t>
            </a:r>
            <a:r>
              <a:rPr lang="en-US" sz="2000" dirty="0" err="1">
                <a:latin typeface="Aharoni" panose="02010803020104030203" pitchFamily="2" charset="-79"/>
                <a:cs typeface="Aharoni" panose="02010803020104030203" pitchFamily="2" charset="-79"/>
              </a:rPr>
              <a:t>kerja</a:t>
            </a:r>
            <a:endParaRPr lang="en-US" sz="2000" dirty="0">
              <a:latin typeface="Aharoni" panose="02010803020104030203" pitchFamily="2" charset="-79"/>
              <a:cs typeface="Aharoni" panose="02010803020104030203" pitchFamily="2" charset="-79"/>
            </a:endParaRPr>
          </a:p>
          <a:p>
            <a:r>
              <a:rPr lang="en-US" sz="2000" dirty="0" err="1"/>
              <a:t>Mengganggu</a:t>
            </a:r>
            <a:r>
              <a:rPr lang="en-US" sz="2000" dirty="0"/>
              <a:t> </a:t>
            </a:r>
            <a:r>
              <a:rPr lang="en-US" sz="2000" dirty="0" err="1"/>
              <a:t>siklus</a:t>
            </a:r>
            <a:r>
              <a:rPr lang="en-US" sz="2000" dirty="0"/>
              <a:t> </a:t>
            </a:r>
            <a:r>
              <a:rPr lang="en-US" sz="2000" dirty="0" err="1"/>
              <a:t>sel</a:t>
            </a:r>
            <a:r>
              <a:rPr lang="en-US" sz="2000" dirty="0"/>
              <a:t> pada </a:t>
            </a:r>
            <a:r>
              <a:rPr lang="en-US" sz="2000" dirty="0" err="1"/>
              <a:t>fase</a:t>
            </a:r>
            <a:r>
              <a:rPr lang="en-US" sz="2000" dirty="0"/>
              <a:t> M </a:t>
            </a:r>
            <a:r>
              <a:rPr lang="en-US" sz="2000" dirty="0" err="1"/>
              <a:t>sehingga</a:t>
            </a:r>
            <a:r>
              <a:rPr lang="en-US" sz="2000" dirty="0"/>
              <a:t> </a:t>
            </a:r>
            <a:r>
              <a:rPr lang="en-US" sz="2000" dirty="0" err="1"/>
              <a:t>terjadi</a:t>
            </a:r>
            <a:r>
              <a:rPr lang="en-US" sz="2000" dirty="0"/>
              <a:t> cell arrest </a:t>
            </a:r>
            <a:r>
              <a:rPr lang="en-US" sz="2000" dirty="0">
                <a:sym typeface="Wingdings" panose="05000000000000000000" pitchFamily="2" charset="2"/>
              </a:rPr>
              <a:t> apoptosis</a:t>
            </a:r>
            <a:endParaRPr lang="id-ID" sz="2000" dirty="0"/>
          </a:p>
          <a:p>
            <a:endParaRPr lang="en-US" sz="2000" dirty="0"/>
          </a:p>
          <a:p>
            <a:pPr lvl="0"/>
            <a:r>
              <a:rPr lang="en-US" sz="2000" dirty="0" err="1"/>
              <a:t>Golongan</a:t>
            </a:r>
            <a:r>
              <a:rPr lang="en-US" sz="2000" dirty="0"/>
              <a:t> alkaloid Vinca (vincristine, vinblastine)</a:t>
            </a:r>
          </a:p>
          <a:p>
            <a:pPr lvl="0"/>
            <a:r>
              <a:rPr lang="en-US" sz="2000" b="0" i="0" dirty="0" err="1">
                <a:solidFill>
                  <a:srgbClr val="3F3F46"/>
                </a:solidFill>
                <a:effectLst/>
                <a:latin typeface="Open Sans" panose="020B0606030504020204" pitchFamily="34" charset="0"/>
              </a:rPr>
              <a:t>Obat</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kemoterapi</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ini</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berasal</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dari</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tanaman</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tapak</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dara</a:t>
            </a:r>
            <a:r>
              <a:rPr lang="en-US" sz="2000" b="0" i="0" dirty="0">
                <a:solidFill>
                  <a:srgbClr val="3F3F46"/>
                </a:solidFill>
                <a:effectLst/>
                <a:latin typeface="Open Sans" panose="020B0606030504020204" pitchFamily="34" charset="0"/>
              </a:rPr>
              <a:t> (</a:t>
            </a:r>
            <a:r>
              <a:rPr lang="en-US" sz="2000" b="0" i="1" dirty="0">
                <a:solidFill>
                  <a:srgbClr val="3F3F46"/>
                </a:solidFill>
                <a:effectLst/>
                <a:latin typeface="Open Sans" panose="020B0606030504020204" pitchFamily="34" charset="0"/>
              </a:rPr>
              <a:t>Vinca rosea</a:t>
            </a:r>
            <a:r>
              <a:rPr lang="en-US" sz="2000" b="0" i="0" dirty="0">
                <a:solidFill>
                  <a:srgbClr val="3F3F46"/>
                </a:solidFill>
                <a:effectLst/>
                <a:latin typeface="Open Sans" panose="020B0606030504020204" pitchFamily="34" charset="0"/>
              </a:rPr>
              <a:t>). </a:t>
            </a:r>
          </a:p>
          <a:p>
            <a:r>
              <a:rPr lang="en-US" sz="2000" b="0" i="0" dirty="0" err="1">
                <a:solidFill>
                  <a:srgbClr val="3F3F46"/>
                </a:solidFill>
                <a:effectLst/>
                <a:latin typeface="Open Sans" panose="020B0606030504020204" pitchFamily="34" charset="0"/>
              </a:rPr>
              <a:t>Mekanisme</a:t>
            </a:r>
            <a:r>
              <a:rPr lang="en-US" sz="2000" b="0" i="0" dirty="0">
                <a:solidFill>
                  <a:srgbClr val="3F3F46"/>
                </a:solidFill>
                <a:effectLst/>
                <a:latin typeface="Open Sans" panose="020B0606030504020204" pitchFamily="34" charset="0"/>
              </a:rPr>
              <a:t>: </a:t>
            </a:r>
            <a:r>
              <a:rPr lang="en-US" sz="2000" dirty="0" err="1"/>
              <a:t>menghambat</a:t>
            </a:r>
            <a:r>
              <a:rPr lang="en-US" sz="2000" dirty="0"/>
              <a:t> </a:t>
            </a:r>
            <a:r>
              <a:rPr lang="en-US" sz="2000" dirty="0" err="1"/>
              <a:t>pembentukan</a:t>
            </a:r>
            <a:r>
              <a:rPr lang="en-US" sz="2000" dirty="0"/>
              <a:t> </a:t>
            </a:r>
            <a:r>
              <a:rPr lang="en-US" sz="2000" dirty="0" err="1"/>
              <a:t>mikrotubul</a:t>
            </a:r>
            <a:r>
              <a:rPr lang="en-US" sz="2000" dirty="0"/>
              <a:t> </a:t>
            </a:r>
            <a:r>
              <a:rPr lang="en-US" sz="2000" dirty="0">
                <a:sym typeface="Wingdings" panose="05000000000000000000" pitchFamily="2" charset="2"/>
              </a:rPr>
              <a:t>(-) </a:t>
            </a:r>
            <a:r>
              <a:rPr lang="en-US" sz="2000" dirty="0" err="1">
                <a:sym typeface="Wingdings" panose="05000000000000000000" pitchFamily="2" charset="2"/>
              </a:rPr>
              <a:t>fase</a:t>
            </a:r>
            <a:r>
              <a:rPr lang="en-US" sz="2000" dirty="0">
                <a:sym typeface="Wingdings" panose="05000000000000000000" pitchFamily="2" charset="2"/>
              </a:rPr>
              <a:t> M.  </a:t>
            </a:r>
          </a:p>
          <a:p>
            <a:r>
              <a:rPr lang="en-US" sz="2000" u="sng" dirty="0" err="1">
                <a:sym typeface="Wingdings" panose="05000000000000000000" pitchFamily="2" charset="2"/>
              </a:rPr>
              <a:t>Vinkristin</a:t>
            </a:r>
            <a:endParaRPr lang="en-US" sz="2000" u="sng" dirty="0">
              <a:sym typeface="Wingdings" panose="05000000000000000000" pitchFamily="2" charset="2"/>
            </a:endParaRPr>
          </a:p>
          <a:p>
            <a:r>
              <a:rPr lang="en-US" sz="2000" dirty="0" err="1">
                <a:sym typeface="Wingdings" panose="05000000000000000000" pitchFamily="2" charset="2"/>
              </a:rPr>
              <a:t>Indikasi</a:t>
            </a:r>
            <a:r>
              <a:rPr lang="en-US" sz="2000" dirty="0">
                <a:sym typeface="Wingdings" panose="05000000000000000000" pitchFamily="2" charset="2"/>
              </a:rPr>
              <a:t>: leukemia </a:t>
            </a:r>
            <a:r>
              <a:rPr lang="en-US" sz="2000" dirty="0" err="1">
                <a:sym typeface="Wingdings" panose="05000000000000000000" pitchFamily="2" charset="2"/>
              </a:rPr>
              <a:t>limfoblastik</a:t>
            </a:r>
            <a:r>
              <a:rPr lang="en-US" sz="2000" dirty="0">
                <a:sym typeface="Wingdings" panose="05000000000000000000" pitchFamily="2" charset="2"/>
              </a:rPr>
              <a:t> </a:t>
            </a:r>
            <a:r>
              <a:rPr lang="en-US" sz="2000" dirty="0" err="1">
                <a:sym typeface="Wingdings" panose="05000000000000000000" pitchFamily="2" charset="2"/>
              </a:rPr>
              <a:t>akut</a:t>
            </a:r>
            <a:r>
              <a:rPr lang="en-US" sz="2000" dirty="0">
                <a:sym typeface="Wingdings" panose="05000000000000000000" pitchFamily="2" charset="2"/>
              </a:rPr>
              <a:t>, </a:t>
            </a:r>
            <a:r>
              <a:rPr lang="en-US" sz="2000" dirty="0" err="1">
                <a:sym typeface="Wingdings" panose="05000000000000000000" pitchFamily="2" charset="2"/>
              </a:rPr>
              <a:t>limfoma</a:t>
            </a:r>
            <a:endParaRPr lang="en-US" sz="2000" dirty="0">
              <a:sym typeface="Wingdings" panose="05000000000000000000" pitchFamily="2" charset="2"/>
            </a:endParaRPr>
          </a:p>
          <a:p>
            <a:r>
              <a:rPr lang="en-US" sz="2000" dirty="0" err="1">
                <a:sym typeface="Wingdings" panose="05000000000000000000" pitchFamily="2" charset="2"/>
              </a:rPr>
              <a:t>Efek</a:t>
            </a:r>
            <a:r>
              <a:rPr lang="en-US" sz="2000" dirty="0">
                <a:sym typeface="Wingdings" panose="05000000000000000000" pitchFamily="2" charset="2"/>
              </a:rPr>
              <a:t>  </a:t>
            </a:r>
            <a:r>
              <a:rPr lang="en-US" sz="2000" dirty="0" err="1">
                <a:sym typeface="Wingdings" panose="05000000000000000000" pitchFamily="2" charset="2"/>
              </a:rPr>
              <a:t>samping</a:t>
            </a:r>
            <a:r>
              <a:rPr lang="en-US" sz="2000" dirty="0">
                <a:sym typeface="Wingdings" panose="05000000000000000000" pitchFamily="2" charset="2"/>
              </a:rPr>
              <a:t>: </a:t>
            </a:r>
            <a:r>
              <a:rPr lang="en-US" sz="2000" dirty="0" err="1">
                <a:sym typeface="Wingdings" panose="05000000000000000000" pitchFamily="2" charset="2"/>
              </a:rPr>
              <a:t>toksik</a:t>
            </a:r>
            <a:r>
              <a:rPr lang="en-US" sz="2000" dirty="0">
                <a:sym typeface="Wingdings" panose="05000000000000000000" pitchFamily="2" charset="2"/>
              </a:rPr>
              <a:t> pada </a:t>
            </a:r>
            <a:r>
              <a:rPr lang="en-US" sz="2000" dirty="0" err="1">
                <a:sym typeface="Wingdings" panose="05000000000000000000" pitchFamily="2" charset="2"/>
              </a:rPr>
              <a:t>saraf</a:t>
            </a:r>
            <a:r>
              <a:rPr lang="en-US" sz="2000" dirty="0">
                <a:sym typeface="Wingdings" panose="05000000000000000000" pitchFamily="2" charset="2"/>
              </a:rPr>
              <a:t> </a:t>
            </a:r>
            <a:r>
              <a:rPr lang="en-US" sz="2000" dirty="0" err="1">
                <a:sym typeface="Wingdings" panose="05000000000000000000" pitchFamily="2" charset="2"/>
              </a:rPr>
              <a:t>perifer</a:t>
            </a:r>
            <a:r>
              <a:rPr lang="en-US" sz="2000" dirty="0">
                <a:sym typeface="Wingdings" panose="05000000000000000000" pitchFamily="2" charset="2"/>
              </a:rPr>
              <a:t> dan </a:t>
            </a:r>
            <a:r>
              <a:rPr lang="en-US" sz="2000" dirty="0" err="1">
                <a:sym typeface="Wingdings" panose="05000000000000000000" pitchFamily="2" charset="2"/>
              </a:rPr>
              <a:t>otonom</a:t>
            </a:r>
            <a:endParaRPr lang="en-US" sz="2000" dirty="0">
              <a:sym typeface="Wingdings" panose="05000000000000000000" pitchFamily="2" charset="2"/>
            </a:endParaRPr>
          </a:p>
          <a:p>
            <a:r>
              <a:rPr lang="en-US" sz="2000" dirty="0" err="1">
                <a:sym typeface="Wingdings" panose="05000000000000000000" pitchFamily="2" charset="2"/>
              </a:rPr>
              <a:t>Vinblastin</a:t>
            </a:r>
            <a:endParaRPr lang="en-US" sz="2000" dirty="0">
              <a:sym typeface="Wingdings" panose="05000000000000000000" pitchFamily="2" charset="2"/>
            </a:endParaRPr>
          </a:p>
          <a:p>
            <a:r>
              <a:rPr lang="en-US" sz="2000" dirty="0" err="1">
                <a:sym typeface="Wingdings" panose="05000000000000000000" pitchFamily="2" charset="2"/>
              </a:rPr>
              <a:t>Indikasi</a:t>
            </a:r>
            <a:r>
              <a:rPr lang="en-US" sz="2000" dirty="0">
                <a:sym typeface="Wingdings" panose="05000000000000000000" pitchFamily="2" charset="2"/>
              </a:rPr>
              <a:t>: </a:t>
            </a:r>
            <a:r>
              <a:rPr lang="en-US" sz="2000" dirty="0" err="1">
                <a:sym typeface="Wingdings" panose="05000000000000000000" pitchFamily="2" charset="2"/>
              </a:rPr>
              <a:t>limfoma</a:t>
            </a:r>
            <a:r>
              <a:rPr lang="en-US" sz="2000" dirty="0">
                <a:sym typeface="Wingdings" panose="05000000000000000000" pitchFamily="2" charset="2"/>
              </a:rPr>
              <a:t>, dan teratoma testis</a:t>
            </a:r>
          </a:p>
          <a:p>
            <a:r>
              <a:rPr lang="en-US" sz="2000" dirty="0" err="1">
                <a:sym typeface="Wingdings" panose="05000000000000000000" pitchFamily="2" charset="2"/>
              </a:rPr>
              <a:t>Efek</a:t>
            </a:r>
            <a:r>
              <a:rPr lang="en-US" sz="2000" dirty="0">
                <a:sym typeface="Wingdings" panose="05000000000000000000" pitchFamily="2" charset="2"/>
              </a:rPr>
              <a:t> </a:t>
            </a:r>
            <a:r>
              <a:rPr lang="en-US" sz="2000" dirty="0" err="1">
                <a:sym typeface="Wingdings" panose="05000000000000000000" pitchFamily="2" charset="2"/>
              </a:rPr>
              <a:t>samping</a:t>
            </a:r>
            <a:r>
              <a:rPr lang="en-US" sz="2000" dirty="0">
                <a:sym typeface="Wingdings" panose="05000000000000000000" pitchFamily="2" charset="2"/>
              </a:rPr>
              <a:t>: </a:t>
            </a:r>
            <a:r>
              <a:rPr lang="en-US" sz="2000" dirty="0" err="1">
                <a:sym typeface="Wingdings" panose="05000000000000000000" pitchFamily="2" charset="2"/>
              </a:rPr>
              <a:t>mielosupresi</a:t>
            </a:r>
            <a:r>
              <a:rPr lang="en-US" sz="2000" dirty="0">
                <a:sym typeface="Wingdings" panose="05000000000000000000" pitchFamily="2" charset="2"/>
              </a:rPr>
              <a:t>, </a:t>
            </a:r>
            <a:r>
              <a:rPr lang="en-US" sz="2000" dirty="0" err="1">
                <a:sym typeface="Wingdings" panose="05000000000000000000" pitchFamily="2" charset="2"/>
              </a:rPr>
              <a:t>kurang</a:t>
            </a:r>
            <a:r>
              <a:rPr lang="en-US" sz="2000" dirty="0">
                <a:sym typeface="Wingdings" panose="05000000000000000000" pitchFamily="2" charset="2"/>
              </a:rPr>
              <a:t> </a:t>
            </a:r>
            <a:r>
              <a:rPr lang="en-US" sz="2000" dirty="0" err="1">
                <a:sym typeface="Wingdings" panose="05000000000000000000" pitchFamily="2" charset="2"/>
              </a:rPr>
              <a:t>neurotoksik</a:t>
            </a:r>
            <a:endParaRPr lang="en-US" sz="2000" dirty="0">
              <a:sym typeface="Wingdings" panose="05000000000000000000" pitchFamily="2" charset="2"/>
            </a:endParaRPr>
          </a:p>
          <a:p>
            <a:endParaRPr lang="en-US" sz="2000" dirty="0"/>
          </a:p>
          <a:p>
            <a:pPr lvl="0"/>
            <a:r>
              <a:rPr lang="en-US" sz="2000" u="sng" dirty="0" err="1"/>
              <a:t>Golongan</a:t>
            </a:r>
            <a:r>
              <a:rPr lang="en-US" sz="2000" u="sng" dirty="0"/>
              <a:t> </a:t>
            </a:r>
            <a:r>
              <a:rPr lang="en-US" sz="2000" u="sng" dirty="0" err="1"/>
              <a:t>taxan</a:t>
            </a:r>
            <a:r>
              <a:rPr lang="en-US" sz="2000" u="sng" dirty="0"/>
              <a:t> (</a:t>
            </a:r>
            <a:r>
              <a:rPr lang="en-US" sz="2000" u="sng" dirty="0" err="1"/>
              <a:t>paklitaxel</a:t>
            </a:r>
            <a:r>
              <a:rPr lang="en-US" sz="2000" u="sng" dirty="0"/>
              <a:t>, docetaxel)</a:t>
            </a:r>
          </a:p>
          <a:p>
            <a:r>
              <a:rPr lang="en-US" sz="2000" b="0" i="0" dirty="0" err="1">
                <a:solidFill>
                  <a:srgbClr val="3F3F46"/>
                </a:solidFill>
                <a:effectLst/>
                <a:latin typeface="Open Sans" panose="020B0606030504020204" pitchFamily="34" charset="0"/>
              </a:rPr>
              <a:t>merupakan</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sejenis</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senyawa</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diterpen</a:t>
            </a:r>
            <a:r>
              <a:rPr lang="en-US" sz="2000" b="0" i="0" dirty="0">
                <a:solidFill>
                  <a:srgbClr val="3F3F46"/>
                </a:solidFill>
                <a:effectLst/>
                <a:latin typeface="Open Sans" panose="020B0606030504020204" pitchFamily="34" charset="0"/>
              </a:rPr>
              <a:t> yang </a:t>
            </a:r>
            <a:r>
              <a:rPr lang="en-US" sz="2000" b="0" i="0" dirty="0" err="1">
                <a:solidFill>
                  <a:srgbClr val="3F3F46"/>
                </a:solidFill>
                <a:effectLst/>
                <a:latin typeface="Open Sans" panose="020B0606030504020204" pitchFamily="34" charset="0"/>
              </a:rPr>
              <a:t>berasal</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dari</a:t>
            </a:r>
            <a:r>
              <a:rPr lang="en-US" sz="2000" b="0" i="0" dirty="0">
                <a:solidFill>
                  <a:srgbClr val="3F3F46"/>
                </a:solidFill>
                <a:effectLst/>
                <a:latin typeface="Open Sans" panose="020B0606030504020204" pitchFamily="34" charset="0"/>
              </a:rPr>
              <a:t> </a:t>
            </a:r>
            <a:r>
              <a:rPr lang="en-US" sz="2000" b="0" i="0" dirty="0" err="1">
                <a:solidFill>
                  <a:srgbClr val="3F3F46"/>
                </a:solidFill>
                <a:effectLst/>
                <a:latin typeface="Open Sans" panose="020B0606030504020204" pitchFamily="34" charset="0"/>
              </a:rPr>
              <a:t>tanaman</a:t>
            </a:r>
            <a:r>
              <a:rPr lang="en-US" sz="2000" b="0" i="0" dirty="0">
                <a:solidFill>
                  <a:srgbClr val="3F3F46"/>
                </a:solidFill>
                <a:effectLst/>
                <a:latin typeface="Open Sans" panose="020B0606030504020204" pitchFamily="34" charset="0"/>
              </a:rPr>
              <a:t> genus </a:t>
            </a:r>
            <a:r>
              <a:rPr lang="en-US" sz="2000" b="0" i="1" dirty="0">
                <a:solidFill>
                  <a:srgbClr val="3F3F46"/>
                </a:solidFill>
                <a:effectLst/>
                <a:latin typeface="Open Sans" panose="020B0606030504020204" pitchFamily="34" charset="0"/>
              </a:rPr>
              <a:t>Taxus</a:t>
            </a:r>
            <a:r>
              <a:rPr lang="en-US" sz="2000" b="0" i="0" dirty="0">
                <a:solidFill>
                  <a:srgbClr val="3F3F46"/>
                </a:solidFill>
                <a:effectLst/>
                <a:latin typeface="Open Sans" panose="020B0606030504020204" pitchFamily="34" charset="0"/>
              </a:rPr>
              <a:t>. </a:t>
            </a:r>
            <a:r>
              <a:rPr lang="en-US" sz="2000" dirty="0" err="1"/>
              <a:t>mekanisme</a:t>
            </a:r>
            <a:r>
              <a:rPr lang="en-US" sz="2000" dirty="0"/>
              <a:t>: </a:t>
            </a:r>
            <a:r>
              <a:rPr lang="en-US" sz="2000" dirty="0" err="1"/>
              <a:t>menstabilisasi</a:t>
            </a:r>
            <a:r>
              <a:rPr lang="en-US" sz="2000" dirty="0"/>
              <a:t> </a:t>
            </a:r>
            <a:r>
              <a:rPr lang="en-US" sz="2000" dirty="0" err="1"/>
              <a:t>mikrotubul</a:t>
            </a:r>
            <a:r>
              <a:rPr lang="en-US" sz="2000" dirty="0"/>
              <a:t> </a:t>
            </a:r>
            <a:r>
              <a:rPr lang="en-US" sz="2000" dirty="0">
                <a:sym typeface="Wingdings" panose="05000000000000000000" pitchFamily="2" charset="2"/>
              </a:rPr>
              <a:t> (-) </a:t>
            </a:r>
            <a:r>
              <a:rPr lang="en-US" sz="2000" dirty="0" err="1">
                <a:sym typeface="Wingdings" panose="05000000000000000000" pitchFamily="2" charset="2"/>
              </a:rPr>
              <a:t>fase</a:t>
            </a:r>
            <a:r>
              <a:rPr lang="en-US" sz="2000" dirty="0">
                <a:sym typeface="Wingdings" panose="05000000000000000000" pitchFamily="2" charset="2"/>
              </a:rPr>
              <a:t> M </a:t>
            </a:r>
          </a:p>
          <a:p>
            <a:r>
              <a:rPr lang="en-US" sz="2000" dirty="0" err="1">
                <a:sym typeface="Wingdings" panose="05000000000000000000" pitchFamily="2" charset="2"/>
              </a:rPr>
              <a:t>Indikasi</a:t>
            </a:r>
            <a:r>
              <a:rPr lang="en-US" sz="2000" dirty="0">
                <a:sym typeface="Wingdings" panose="05000000000000000000" pitchFamily="2" charset="2"/>
              </a:rPr>
              <a:t>: </a:t>
            </a:r>
            <a:r>
              <a:rPr lang="en-US" sz="2000" dirty="0" err="1">
                <a:sym typeface="Wingdings" panose="05000000000000000000" pitchFamily="2" charset="2"/>
              </a:rPr>
              <a:t>kanker</a:t>
            </a:r>
            <a:r>
              <a:rPr lang="en-US" sz="2000" dirty="0">
                <a:sym typeface="Wingdings" panose="05000000000000000000" pitchFamily="2" charset="2"/>
              </a:rPr>
              <a:t> ovarium (</a:t>
            </a:r>
            <a:r>
              <a:rPr lang="en-US" sz="2000" dirty="0" err="1">
                <a:sym typeface="Wingdings" panose="05000000000000000000" pitchFamily="2" charset="2"/>
              </a:rPr>
              <a:t>dikombinasi</a:t>
            </a:r>
            <a:r>
              <a:rPr lang="en-US" sz="2000" dirty="0">
                <a:sym typeface="Wingdings" panose="05000000000000000000" pitchFamily="2" charset="2"/>
              </a:rPr>
              <a:t> </a:t>
            </a:r>
            <a:r>
              <a:rPr lang="en-US" sz="2000" dirty="0" err="1">
                <a:sym typeface="Wingdings" panose="05000000000000000000" pitchFamily="2" charset="2"/>
              </a:rPr>
              <a:t>dgn</a:t>
            </a:r>
            <a:r>
              <a:rPr lang="en-US" sz="2000" dirty="0">
                <a:sym typeface="Wingdings" panose="05000000000000000000" pitchFamily="2" charset="2"/>
              </a:rPr>
              <a:t> cisplatin)</a:t>
            </a:r>
            <a:endParaRPr lang="en-US" sz="2000" dirty="0"/>
          </a:p>
          <a:p>
            <a:pPr lvl="0"/>
            <a:endParaRPr lang="en-US" sz="2000" dirty="0"/>
          </a:p>
          <a:p>
            <a:pPr lvl="0"/>
            <a:endParaRPr lang="en-US" sz="2000" dirty="0"/>
          </a:p>
        </p:txBody>
      </p:sp>
    </p:spTree>
    <p:extLst>
      <p:ext uri="{BB962C8B-B14F-4D97-AF65-F5344CB8AC3E}">
        <p14:creationId xmlns:p14="http://schemas.microsoft.com/office/powerpoint/2010/main" val="279097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775204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230CB-6D0A-B18F-8D94-371CE7A72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458F9-0BA9-568E-9236-5E6C64984FC3}"/>
              </a:ext>
            </a:extLst>
          </p:cNvPr>
          <p:cNvSpPr>
            <a:spLocks noGrp="1"/>
          </p:cNvSpPr>
          <p:nvPr>
            <p:ph type="title"/>
          </p:nvPr>
        </p:nvSpPr>
        <p:spPr/>
        <p:txBody>
          <a:bodyPr/>
          <a:lstStyle/>
          <a:p>
            <a:r>
              <a:rPr lang="en-US" dirty="0"/>
              <a:t>Hormone therapy</a:t>
            </a:r>
          </a:p>
        </p:txBody>
      </p:sp>
      <p:sp>
        <p:nvSpPr>
          <p:cNvPr id="3" name="Text Placeholder 2">
            <a:extLst>
              <a:ext uri="{FF2B5EF4-FFF2-40B4-BE49-F238E27FC236}">
                <a16:creationId xmlns:a16="http://schemas.microsoft.com/office/drawing/2014/main" id="{ACBB2157-D728-C237-E61B-1C1B15C510FB}"/>
              </a:ext>
            </a:extLst>
          </p:cNvPr>
          <p:cNvSpPr>
            <a:spLocks noGrp="1"/>
          </p:cNvSpPr>
          <p:nvPr>
            <p:ph type="body" idx="1"/>
          </p:nvPr>
        </p:nvSpPr>
        <p:spPr>
          <a:xfrm>
            <a:off x="6096000" y="1943100"/>
            <a:ext cx="5496732" cy="2646363"/>
          </a:xfrm>
        </p:spPr>
        <p:txBody>
          <a:bodyPr>
            <a:normAutofit fontScale="77500" lnSpcReduction="20000"/>
          </a:bodyPr>
          <a:lstStyle/>
          <a:p>
            <a:pPr marL="457200" indent="-457200">
              <a:buFont typeface="Arial" panose="020B0604020202020204" pitchFamily="34" charset="0"/>
              <a:buChar char="•"/>
            </a:pPr>
            <a:r>
              <a:rPr lang="en-US" dirty="0" err="1"/>
              <a:t>Glukokortikoid</a:t>
            </a:r>
            <a:r>
              <a:rPr lang="en-US" dirty="0"/>
              <a:t> </a:t>
            </a:r>
          </a:p>
          <a:p>
            <a:pPr marL="457200" indent="-457200">
              <a:buFont typeface="Arial" panose="020B0604020202020204" pitchFamily="34" charset="0"/>
              <a:buChar char="•"/>
            </a:pPr>
            <a:r>
              <a:rPr lang="en-US" dirty="0"/>
              <a:t>tamoxifen</a:t>
            </a:r>
          </a:p>
          <a:p>
            <a:pPr marL="457200" indent="-457200">
              <a:buFont typeface="Arial" panose="020B0604020202020204" pitchFamily="34" charset="0"/>
              <a:buChar char="•"/>
            </a:pPr>
            <a:r>
              <a:rPr lang="en-US" dirty="0" err="1"/>
              <a:t>Flutamid</a:t>
            </a:r>
            <a:endParaRPr lang="en-US" dirty="0"/>
          </a:p>
          <a:p>
            <a:pPr marL="457200" indent="-457200">
              <a:buFont typeface="Arial" panose="020B0604020202020204" pitchFamily="34" charset="0"/>
              <a:buChar char="•"/>
            </a:pPr>
            <a:r>
              <a:rPr lang="en-US" dirty="0"/>
              <a:t>LHRH (luteinizing </a:t>
            </a:r>
            <a:r>
              <a:rPr lang="en-US" dirty="0" err="1"/>
              <a:t>hormon</a:t>
            </a:r>
            <a:r>
              <a:rPr lang="en-US" dirty="0"/>
              <a:t>-releasing hormone): </a:t>
            </a:r>
            <a:r>
              <a:rPr lang="en-US" dirty="0" err="1"/>
              <a:t>leuprolid</a:t>
            </a:r>
            <a:endParaRPr lang="en-US" dirty="0"/>
          </a:p>
        </p:txBody>
      </p:sp>
    </p:spTree>
    <p:extLst>
      <p:ext uri="{BB962C8B-B14F-4D97-AF65-F5344CB8AC3E}">
        <p14:creationId xmlns:p14="http://schemas.microsoft.com/office/powerpoint/2010/main" val="1976010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22601-42CE-E3D0-DCFF-15131351F6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41B666-5AC0-CFE5-8A4B-6A6F6BE85E10}"/>
              </a:ext>
            </a:extLst>
          </p:cNvPr>
          <p:cNvSpPr txBox="1"/>
          <p:nvPr/>
        </p:nvSpPr>
        <p:spPr>
          <a:xfrm>
            <a:off x="971550" y="537210"/>
            <a:ext cx="10344150" cy="6247864"/>
          </a:xfrm>
          <a:prstGeom prst="rect">
            <a:avLst/>
          </a:prstGeom>
          <a:noFill/>
        </p:spPr>
        <p:txBody>
          <a:bodyPr wrap="square" rtlCol="0">
            <a:spAutoFit/>
          </a:bodyPr>
          <a:lstStyle/>
          <a:p>
            <a:r>
              <a:rPr lang="en-US" sz="2000" dirty="0" err="1">
                <a:latin typeface="Aharoni" panose="02010803020104030203" pitchFamily="2" charset="-79"/>
                <a:cs typeface="Aharoni" panose="02010803020104030203" pitchFamily="2" charset="-79"/>
              </a:rPr>
              <a:t>Mekanisme</a:t>
            </a:r>
            <a:r>
              <a:rPr lang="en-US" sz="2000" dirty="0">
                <a:latin typeface="Aharoni" panose="02010803020104030203" pitchFamily="2" charset="-79"/>
                <a:cs typeface="Aharoni" panose="02010803020104030203" pitchFamily="2" charset="-79"/>
              </a:rPr>
              <a:t> </a:t>
            </a:r>
            <a:r>
              <a:rPr lang="en-US" sz="2000" dirty="0" err="1">
                <a:latin typeface="Aharoni" panose="02010803020104030203" pitchFamily="2" charset="-79"/>
                <a:cs typeface="Aharoni" panose="02010803020104030203" pitchFamily="2" charset="-79"/>
              </a:rPr>
              <a:t>kerja</a:t>
            </a:r>
            <a:endParaRPr lang="en-US" sz="2000" dirty="0">
              <a:latin typeface="Aharoni" panose="02010803020104030203" pitchFamily="2" charset="-79"/>
              <a:cs typeface="Aharoni" panose="02010803020104030203" pitchFamily="2" charset="-79"/>
            </a:endParaRPr>
          </a:p>
          <a:p>
            <a:r>
              <a:rPr lang="en-US" sz="2000" u="sng" dirty="0" err="1"/>
              <a:t>Glukokortikoid</a:t>
            </a:r>
            <a:r>
              <a:rPr lang="en-US" sz="2000" u="sng" dirty="0"/>
              <a:t> (prednisone, prednisolone)</a:t>
            </a:r>
          </a:p>
          <a:p>
            <a:r>
              <a:rPr lang="en-US" sz="2000" dirty="0" err="1"/>
              <a:t>Menghambat</a:t>
            </a:r>
            <a:r>
              <a:rPr lang="en-US" sz="2000" dirty="0"/>
              <a:t> </a:t>
            </a:r>
            <a:r>
              <a:rPr lang="en-US" sz="2000" dirty="0" err="1"/>
              <a:t>pembelahan</a:t>
            </a:r>
            <a:r>
              <a:rPr lang="en-US" sz="2000" dirty="0"/>
              <a:t> </a:t>
            </a:r>
            <a:r>
              <a:rPr lang="en-US" sz="2000" dirty="0" err="1"/>
              <a:t>sel</a:t>
            </a:r>
            <a:r>
              <a:rPr lang="en-US" sz="2000" dirty="0"/>
              <a:t> </a:t>
            </a:r>
            <a:r>
              <a:rPr lang="en-US" sz="2000" dirty="0" err="1"/>
              <a:t>kanker</a:t>
            </a:r>
            <a:r>
              <a:rPr lang="en-US" sz="2000" dirty="0"/>
              <a:t> </a:t>
            </a:r>
            <a:r>
              <a:rPr lang="en-US" sz="2000" dirty="0" err="1"/>
              <a:t>dengan</a:t>
            </a:r>
            <a:r>
              <a:rPr lang="en-US" sz="2000" dirty="0"/>
              <a:t> </a:t>
            </a:r>
            <a:r>
              <a:rPr lang="en-US" sz="2000" dirty="0" err="1"/>
              <a:t>menghambat</a:t>
            </a:r>
            <a:r>
              <a:rPr lang="en-US" sz="2000" dirty="0"/>
              <a:t> </a:t>
            </a:r>
            <a:r>
              <a:rPr lang="en-US" sz="2000" dirty="0" err="1"/>
              <a:t>sintesis</a:t>
            </a:r>
            <a:r>
              <a:rPr lang="en-US" sz="2000" dirty="0"/>
              <a:t> DNA. </a:t>
            </a:r>
            <a:r>
              <a:rPr lang="en-US" sz="2000" dirty="0" err="1"/>
              <a:t>Prednison</a:t>
            </a:r>
            <a:r>
              <a:rPr lang="en-US" sz="2000" dirty="0"/>
              <a:t> </a:t>
            </a:r>
            <a:r>
              <a:rPr lang="en-US" sz="2000" dirty="0" err="1"/>
              <a:t>bergabung</a:t>
            </a:r>
            <a:r>
              <a:rPr lang="en-US" sz="2000" dirty="0"/>
              <a:t> </a:t>
            </a:r>
            <a:r>
              <a:rPr lang="en-US" sz="2000" dirty="0" err="1"/>
              <a:t>dengan</a:t>
            </a:r>
            <a:r>
              <a:rPr lang="en-US" sz="2000" dirty="0"/>
              <a:t> </a:t>
            </a:r>
            <a:r>
              <a:rPr lang="en-US" sz="2000" dirty="0" err="1"/>
              <a:t>reseptor</a:t>
            </a:r>
            <a:r>
              <a:rPr lang="en-US" sz="2000" dirty="0"/>
              <a:t> </a:t>
            </a:r>
            <a:r>
              <a:rPr lang="en-US" sz="2000" dirty="0" err="1"/>
              <a:t>tertentu</a:t>
            </a:r>
            <a:r>
              <a:rPr lang="en-US" sz="2000" dirty="0"/>
              <a:t> di </a:t>
            </a:r>
            <a:r>
              <a:rPr lang="en-US" sz="2000" dirty="0" err="1"/>
              <a:t>dalam</a:t>
            </a:r>
            <a:r>
              <a:rPr lang="en-US" sz="2000" dirty="0"/>
              <a:t> </a:t>
            </a:r>
            <a:r>
              <a:rPr lang="en-US" sz="2000" dirty="0" err="1"/>
              <a:t>sel</a:t>
            </a:r>
            <a:r>
              <a:rPr lang="en-US" sz="2000" dirty="0"/>
              <a:t> </a:t>
            </a:r>
            <a:r>
              <a:rPr lang="en-US" sz="2000" dirty="0" err="1"/>
              <a:t>yg</a:t>
            </a:r>
            <a:r>
              <a:rPr lang="en-US" sz="2000" dirty="0"/>
              <a:t> </a:t>
            </a:r>
            <a:r>
              <a:rPr lang="en-US" sz="2000" dirty="0" err="1"/>
              <a:t>menyebabkan</a:t>
            </a:r>
            <a:r>
              <a:rPr lang="en-US" sz="2000" dirty="0"/>
              <a:t> </a:t>
            </a:r>
            <a:r>
              <a:rPr lang="en-US" sz="2000" dirty="0" err="1"/>
              <a:t>peningkatan</a:t>
            </a:r>
            <a:r>
              <a:rPr lang="en-US" sz="2000" dirty="0"/>
              <a:t> </a:t>
            </a:r>
            <a:r>
              <a:rPr lang="en-US" sz="2000" dirty="0" err="1"/>
              <a:t>sintesis</a:t>
            </a:r>
            <a:r>
              <a:rPr lang="en-US" sz="2000" dirty="0"/>
              <a:t> protein </a:t>
            </a:r>
            <a:r>
              <a:rPr lang="en-US" sz="2000" dirty="0" err="1"/>
              <a:t>tertentu</a:t>
            </a:r>
            <a:r>
              <a:rPr lang="en-US" sz="2000" dirty="0"/>
              <a:t> </a:t>
            </a:r>
            <a:r>
              <a:rPr lang="en-US" sz="2000" dirty="0" err="1"/>
              <a:t>yg</a:t>
            </a:r>
            <a:r>
              <a:rPr lang="en-US" sz="2000" dirty="0"/>
              <a:t> </a:t>
            </a:r>
            <a:r>
              <a:rPr lang="en-US" sz="2000" dirty="0" err="1"/>
              <a:t>menimbulkan</a:t>
            </a:r>
            <a:r>
              <a:rPr lang="en-US" sz="2000" dirty="0"/>
              <a:t> </a:t>
            </a:r>
            <a:r>
              <a:rPr lang="en-US" sz="2000" dirty="0" err="1"/>
              <a:t>efek</a:t>
            </a:r>
            <a:r>
              <a:rPr lang="en-US" sz="2000" dirty="0"/>
              <a:t> </a:t>
            </a:r>
            <a:r>
              <a:rPr lang="en-US" sz="2000" dirty="0" err="1"/>
              <a:t>limfositopenik</a:t>
            </a:r>
            <a:r>
              <a:rPr lang="en-US" sz="2000" dirty="0"/>
              <a:t>.</a:t>
            </a:r>
          </a:p>
          <a:p>
            <a:r>
              <a:rPr lang="en-US" sz="2000" dirty="0" err="1"/>
              <a:t>Indikasi</a:t>
            </a:r>
            <a:r>
              <a:rPr lang="en-US" sz="2000" dirty="0"/>
              <a:t>: leukemia, </a:t>
            </a:r>
            <a:r>
              <a:rPr lang="en-US" sz="2000" dirty="0" err="1"/>
              <a:t>limfoma</a:t>
            </a:r>
            <a:r>
              <a:rPr lang="en-US" sz="2000" dirty="0"/>
              <a:t>, </a:t>
            </a:r>
            <a:r>
              <a:rPr lang="en-US" sz="2000" dirty="0" err="1"/>
              <a:t>kanker</a:t>
            </a:r>
            <a:r>
              <a:rPr lang="en-US" sz="2000" dirty="0"/>
              <a:t> </a:t>
            </a:r>
            <a:r>
              <a:rPr lang="en-US" sz="2000" dirty="0" err="1"/>
              <a:t>payudara</a:t>
            </a:r>
            <a:r>
              <a:rPr lang="en-US" sz="2000" dirty="0"/>
              <a:t> </a:t>
            </a:r>
          </a:p>
          <a:p>
            <a:endParaRPr lang="en-US" sz="2000" dirty="0"/>
          </a:p>
          <a:p>
            <a:r>
              <a:rPr lang="en-US" sz="2000" u="sng" dirty="0"/>
              <a:t>Tamoxifen</a:t>
            </a:r>
            <a:r>
              <a:rPr lang="en-US" sz="2000" dirty="0"/>
              <a:t> </a:t>
            </a:r>
            <a:r>
              <a:rPr lang="en-US" sz="2000" dirty="0" err="1"/>
              <a:t>merupakan</a:t>
            </a:r>
            <a:r>
              <a:rPr lang="en-US" sz="2000" dirty="0"/>
              <a:t> </a:t>
            </a:r>
            <a:r>
              <a:rPr lang="en-US" sz="2000" dirty="0" err="1"/>
              <a:t>antagonis</a:t>
            </a:r>
            <a:r>
              <a:rPr lang="en-US" sz="2000" dirty="0"/>
              <a:t> </a:t>
            </a:r>
            <a:r>
              <a:rPr lang="en-US" sz="2000" dirty="0" err="1"/>
              <a:t>reseptor</a:t>
            </a:r>
            <a:r>
              <a:rPr lang="en-US" sz="2000" dirty="0"/>
              <a:t> estrogen, </a:t>
            </a:r>
            <a:r>
              <a:rPr lang="en-US" sz="2000" dirty="0" err="1"/>
              <a:t>menduduki</a:t>
            </a:r>
            <a:r>
              <a:rPr lang="en-US" sz="2000" dirty="0"/>
              <a:t> </a:t>
            </a:r>
            <a:r>
              <a:rPr lang="en-US" sz="2000" dirty="0" err="1"/>
              <a:t>reseptor</a:t>
            </a:r>
            <a:r>
              <a:rPr lang="en-US" sz="2000" dirty="0"/>
              <a:t> estrogen </a:t>
            </a:r>
            <a:r>
              <a:rPr lang="en-US" sz="2000" dirty="0" err="1"/>
              <a:t>shg</a:t>
            </a:r>
            <a:r>
              <a:rPr lang="en-US" sz="2000" dirty="0"/>
              <a:t> </a:t>
            </a:r>
            <a:r>
              <a:rPr lang="en-US" sz="2000" dirty="0" err="1"/>
              <a:t>mengurangi</a:t>
            </a:r>
            <a:r>
              <a:rPr lang="en-US" sz="2000" dirty="0"/>
              <a:t> </a:t>
            </a:r>
            <a:r>
              <a:rPr lang="en-US" sz="2000" dirty="0" err="1"/>
              <a:t>jumlah</a:t>
            </a:r>
            <a:r>
              <a:rPr lang="en-US" sz="2000" dirty="0"/>
              <a:t> </a:t>
            </a:r>
            <a:r>
              <a:rPr lang="en-US" sz="2000" dirty="0" err="1"/>
              <a:t>reseptor</a:t>
            </a:r>
            <a:r>
              <a:rPr lang="en-US" sz="2000" dirty="0"/>
              <a:t> estrogen. </a:t>
            </a:r>
            <a:r>
              <a:rPr lang="en-US" sz="2000" dirty="0" err="1"/>
              <a:t>Obat</a:t>
            </a:r>
            <a:r>
              <a:rPr lang="en-US" sz="2000" dirty="0"/>
              <a:t> </a:t>
            </a:r>
            <a:r>
              <a:rPr lang="en-US" sz="2000" dirty="0" err="1"/>
              <a:t>ini</a:t>
            </a:r>
            <a:r>
              <a:rPr lang="en-US" sz="2000" dirty="0"/>
              <a:t> </a:t>
            </a:r>
            <a:r>
              <a:rPr lang="en-US" sz="2000" dirty="0" err="1"/>
              <a:t>tidak</a:t>
            </a:r>
            <a:r>
              <a:rPr lang="en-US" sz="2000" dirty="0"/>
              <a:t> </a:t>
            </a:r>
            <a:r>
              <a:rPr lang="en-US" sz="2000" dirty="0" err="1"/>
              <a:t>efektif</a:t>
            </a:r>
            <a:r>
              <a:rPr lang="en-US" sz="2000" dirty="0"/>
              <a:t> </a:t>
            </a:r>
            <a:r>
              <a:rPr lang="en-US" sz="2000" dirty="0" err="1"/>
              <a:t>diberikan</a:t>
            </a:r>
            <a:r>
              <a:rPr lang="en-US" sz="2000" dirty="0"/>
              <a:t> pd </a:t>
            </a:r>
            <a:r>
              <a:rPr lang="en-US" sz="2000" dirty="0" err="1"/>
              <a:t>penderita</a:t>
            </a:r>
            <a:r>
              <a:rPr lang="en-US" sz="2000" dirty="0"/>
              <a:t> post menopausal. </a:t>
            </a:r>
            <a:r>
              <a:rPr lang="en-US" sz="2000" dirty="0" err="1"/>
              <a:t>Obat</a:t>
            </a:r>
            <a:r>
              <a:rPr lang="en-US" sz="2000" dirty="0"/>
              <a:t> </a:t>
            </a:r>
            <a:r>
              <a:rPr lang="en-US" sz="2000" dirty="0" err="1"/>
              <a:t>ini</a:t>
            </a:r>
            <a:r>
              <a:rPr lang="en-US" sz="2000" dirty="0"/>
              <a:t> juga </a:t>
            </a:r>
            <a:r>
              <a:rPr lang="en-US" sz="2000" dirty="0" err="1"/>
              <a:t>hanya</a:t>
            </a:r>
            <a:r>
              <a:rPr lang="en-US" sz="2000" dirty="0"/>
              <a:t> </a:t>
            </a:r>
            <a:r>
              <a:rPr lang="en-US" sz="2000" dirty="0" err="1"/>
              <a:t>efektif</a:t>
            </a:r>
            <a:r>
              <a:rPr lang="en-US" sz="2000" dirty="0"/>
              <a:t> </a:t>
            </a:r>
            <a:r>
              <a:rPr lang="en-US" sz="2000" dirty="0" err="1"/>
              <a:t>untuk</a:t>
            </a:r>
            <a:r>
              <a:rPr lang="en-US" sz="2000" dirty="0"/>
              <a:t> </a:t>
            </a:r>
            <a:r>
              <a:rPr lang="en-US" sz="2000" dirty="0" err="1"/>
              <a:t>penderita</a:t>
            </a:r>
            <a:r>
              <a:rPr lang="en-US" sz="2000" dirty="0"/>
              <a:t> </a:t>
            </a:r>
            <a:r>
              <a:rPr lang="en-US" sz="2000" dirty="0" err="1"/>
              <a:t>dengan</a:t>
            </a:r>
            <a:r>
              <a:rPr lang="en-US" sz="2000" dirty="0"/>
              <a:t> </a:t>
            </a:r>
            <a:r>
              <a:rPr lang="en-US" sz="2000" dirty="0" err="1"/>
              <a:t>karsinoma</a:t>
            </a:r>
            <a:r>
              <a:rPr lang="en-US" sz="2000" dirty="0"/>
              <a:t> </a:t>
            </a:r>
            <a:r>
              <a:rPr lang="en-US" sz="2000" dirty="0" err="1"/>
              <a:t>mamae</a:t>
            </a:r>
            <a:r>
              <a:rPr lang="en-US" sz="2000" dirty="0"/>
              <a:t> dan endometrium yang estrogen-dependent.</a:t>
            </a:r>
          </a:p>
          <a:p>
            <a:r>
              <a:rPr lang="en-US" sz="2000" dirty="0" err="1"/>
              <a:t>Indikasi</a:t>
            </a:r>
            <a:r>
              <a:rPr lang="en-US" sz="2000" dirty="0"/>
              <a:t>: </a:t>
            </a:r>
            <a:r>
              <a:rPr lang="en-US" sz="2000" dirty="0" err="1"/>
              <a:t>kanker</a:t>
            </a:r>
            <a:r>
              <a:rPr lang="en-US" sz="2000" dirty="0"/>
              <a:t> </a:t>
            </a:r>
            <a:r>
              <a:rPr lang="en-US" sz="2000" dirty="0" err="1"/>
              <a:t>payudara</a:t>
            </a:r>
            <a:endParaRPr lang="en-US" sz="2000" dirty="0"/>
          </a:p>
          <a:p>
            <a:endParaRPr lang="en-US" sz="2000" dirty="0"/>
          </a:p>
          <a:p>
            <a:r>
              <a:rPr lang="en-US" sz="2000" dirty="0" err="1"/>
              <a:t>Flutamid</a:t>
            </a:r>
            <a:r>
              <a:rPr lang="en-US" sz="2000" dirty="0"/>
              <a:t> </a:t>
            </a:r>
            <a:r>
              <a:rPr lang="en-US" sz="2000" dirty="0" err="1"/>
              <a:t>merupakan</a:t>
            </a:r>
            <a:r>
              <a:rPr lang="en-US" sz="2000" dirty="0"/>
              <a:t> </a:t>
            </a:r>
            <a:r>
              <a:rPr lang="en-US" sz="2000" dirty="0" err="1"/>
              <a:t>antagonis</a:t>
            </a:r>
            <a:r>
              <a:rPr lang="en-US" sz="2000" dirty="0"/>
              <a:t> testosterone </a:t>
            </a:r>
            <a:r>
              <a:rPr lang="en-US" sz="2000" dirty="0" err="1"/>
              <a:t>kompetitif</a:t>
            </a:r>
            <a:r>
              <a:rPr lang="en-US" sz="2000" dirty="0"/>
              <a:t> </a:t>
            </a:r>
          </a:p>
          <a:p>
            <a:r>
              <a:rPr lang="en-US" sz="2000" dirty="0" err="1"/>
              <a:t>Indikasi</a:t>
            </a:r>
            <a:r>
              <a:rPr lang="en-US" sz="2000" dirty="0"/>
              <a:t>: </a:t>
            </a:r>
            <a:r>
              <a:rPr lang="en-US" sz="2000" dirty="0" err="1"/>
              <a:t>kanker</a:t>
            </a:r>
            <a:r>
              <a:rPr lang="en-US" sz="2000" dirty="0"/>
              <a:t> </a:t>
            </a:r>
            <a:r>
              <a:rPr lang="en-US" sz="2000" dirty="0" err="1"/>
              <a:t>prostat</a:t>
            </a:r>
            <a:endParaRPr lang="en-US" sz="2000" dirty="0"/>
          </a:p>
          <a:p>
            <a:endParaRPr lang="en-US" sz="2000" dirty="0"/>
          </a:p>
          <a:p>
            <a:r>
              <a:rPr lang="en-US" sz="2000" dirty="0" err="1"/>
              <a:t>Antagonis</a:t>
            </a:r>
            <a:r>
              <a:rPr lang="en-US" sz="2000" dirty="0"/>
              <a:t> LHRH </a:t>
            </a:r>
            <a:r>
              <a:rPr lang="en-US" sz="2000" dirty="0" err="1"/>
              <a:t>beraksi</a:t>
            </a:r>
            <a:r>
              <a:rPr lang="en-US" sz="2000" dirty="0"/>
              <a:t> </a:t>
            </a:r>
            <a:r>
              <a:rPr lang="en-US" sz="2000" dirty="0" err="1"/>
              <a:t>dengan</a:t>
            </a:r>
            <a:r>
              <a:rPr lang="en-US" sz="2000" dirty="0"/>
              <a:t> </a:t>
            </a:r>
            <a:r>
              <a:rPr lang="en-US" sz="2000" dirty="0" err="1"/>
              <a:t>mengeblok</a:t>
            </a:r>
            <a:r>
              <a:rPr lang="en-US" sz="2000" dirty="0"/>
              <a:t> </a:t>
            </a:r>
            <a:r>
              <a:rPr lang="en-US" sz="2000" dirty="0" err="1"/>
              <a:t>pelepasan</a:t>
            </a:r>
            <a:r>
              <a:rPr lang="en-US" sz="2000" dirty="0"/>
              <a:t> gonadotropin (FSH dan LH) </a:t>
            </a:r>
            <a:r>
              <a:rPr lang="en-US" sz="2000" dirty="0" err="1"/>
              <a:t>sehingga</a:t>
            </a:r>
            <a:r>
              <a:rPr lang="en-US" sz="2000" dirty="0"/>
              <a:t> </a:t>
            </a:r>
            <a:r>
              <a:rPr lang="en-US" sz="2000" dirty="0" err="1"/>
              <a:t>mengakibatkan</a:t>
            </a:r>
            <a:r>
              <a:rPr lang="en-US" sz="2000" dirty="0"/>
              <a:t> </a:t>
            </a:r>
            <a:r>
              <a:rPr lang="en-US" sz="2000" dirty="0" err="1"/>
              <a:t>produksi</a:t>
            </a:r>
            <a:r>
              <a:rPr lang="en-US" sz="2000" dirty="0"/>
              <a:t> estrogen dan testosterone </a:t>
            </a:r>
            <a:r>
              <a:rPr lang="en-US" sz="2000" dirty="0" err="1"/>
              <a:t>mengalami</a:t>
            </a:r>
            <a:r>
              <a:rPr lang="en-US" sz="2000" dirty="0"/>
              <a:t> </a:t>
            </a:r>
            <a:r>
              <a:rPr lang="en-US" sz="2000" dirty="0" err="1"/>
              <a:t>penurunan</a:t>
            </a:r>
            <a:r>
              <a:rPr lang="en-US" sz="2000" dirty="0"/>
              <a:t>.</a:t>
            </a:r>
          </a:p>
          <a:p>
            <a:r>
              <a:rPr lang="en-US" sz="2000" dirty="0" err="1"/>
              <a:t>Indikasi</a:t>
            </a:r>
            <a:r>
              <a:rPr lang="en-US" sz="2000" dirty="0"/>
              <a:t>: </a:t>
            </a:r>
            <a:r>
              <a:rPr lang="en-US" sz="2000" dirty="0" err="1"/>
              <a:t>karsinoma</a:t>
            </a:r>
            <a:r>
              <a:rPr lang="en-US" sz="2000" dirty="0"/>
              <a:t> </a:t>
            </a:r>
            <a:r>
              <a:rPr lang="en-US" sz="2000" dirty="0" err="1"/>
              <a:t>prostat</a:t>
            </a:r>
            <a:r>
              <a:rPr lang="en-US" sz="2000" dirty="0"/>
              <a:t> </a:t>
            </a:r>
            <a:r>
              <a:rPr lang="en-US" sz="2000" dirty="0" err="1"/>
              <a:t>yg</a:t>
            </a:r>
            <a:r>
              <a:rPr lang="en-US" sz="2000" dirty="0"/>
              <a:t> </a:t>
            </a:r>
            <a:r>
              <a:rPr lang="en-US" sz="2000" dirty="0" err="1"/>
              <a:t>bermetastasis</a:t>
            </a:r>
            <a:endParaRPr lang="en-US" sz="2000" dirty="0"/>
          </a:p>
          <a:p>
            <a:endParaRPr lang="en-US" sz="2000" dirty="0"/>
          </a:p>
        </p:txBody>
      </p:sp>
    </p:spTree>
    <p:extLst>
      <p:ext uri="{BB962C8B-B14F-4D97-AF65-F5344CB8AC3E}">
        <p14:creationId xmlns:p14="http://schemas.microsoft.com/office/powerpoint/2010/main" val="375710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5223-7FF4-C4CA-6255-0E4D5E137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4978C-2F12-2C2B-23FC-9392A99C45BD}"/>
              </a:ext>
            </a:extLst>
          </p:cNvPr>
          <p:cNvSpPr>
            <a:spLocks noGrp="1"/>
          </p:cNvSpPr>
          <p:nvPr>
            <p:ph type="title"/>
          </p:nvPr>
        </p:nvSpPr>
        <p:spPr/>
        <p:txBody>
          <a:bodyPr/>
          <a:lstStyle/>
          <a:p>
            <a:r>
              <a:rPr lang="en-US" dirty="0"/>
              <a:t>Targeted therapy</a:t>
            </a:r>
          </a:p>
        </p:txBody>
      </p:sp>
      <p:sp>
        <p:nvSpPr>
          <p:cNvPr id="3" name="Text Placeholder 2">
            <a:extLst>
              <a:ext uri="{FF2B5EF4-FFF2-40B4-BE49-F238E27FC236}">
                <a16:creationId xmlns:a16="http://schemas.microsoft.com/office/drawing/2014/main" id="{D884114A-0511-952A-F776-B43266DF67C4}"/>
              </a:ext>
            </a:extLst>
          </p:cNvPr>
          <p:cNvSpPr>
            <a:spLocks noGrp="1"/>
          </p:cNvSpPr>
          <p:nvPr>
            <p:ph type="body" idx="1"/>
          </p:nvPr>
        </p:nvSpPr>
        <p:spPr>
          <a:xfrm>
            <a:off x="6096000" y="1943100"/>
            <a:ext cx="5496732" cy="2646363"/>
          </a:xfrm>
        </p:spPr>
        <p:txBody>
          <a:bodyPr>
            <a:normAutofit fontScale="85000" lnSpcReduction="10000"/>
          </a:bodyPr>
          <a:lstStyle/>
          <a:p>
            <a:pPr marL="457200" indent="-457200">
              <a:buFont typeface="Arial" panose="020B0604020202020204" pitchFamily="34" charset="0"/>
              <a:buChar char="•"/>
            </a:pPr>
            <a:r>
              <a:rPr lang="en-US" dirty="0" err="1"/>
              <a:t>Antibodi</a:t>
            </a:r>
            <a:r>
              <a:rPr lang="en-US" dirty="0"/>
              <a:t> monoclonal: Trastuzumab, rituximab, bevacizumab</a:t>
            </a:r>
          </a:p>
          <a:p>
            <a:pPr marL="457200" indent="-457200">
              <a:buFont typeface="Arial" panose="020B0604020202020204" pitchFamily="34" charset="0"/>
              <a:buChar char="•"/>
            </a:pPr>
            <a:r>
              <a:rPr lang="en-US" dirty="0"/>
              <a:t>Erlotinib, imatinib, Osimertinib</a:t>
            </a:r>
          </a:p>
          <a:p>
            <a:pPr marL="457200" indent="-457200">
              <a:buFont typeface="Arial" panose="020B0604020202020204" pitchFamily="34" charset="0"/>
              <a:buChar char="•"/>
            </a:pPr>
            <a:r>
              <a:rPr lang="en-US" dirty="0"/>
              <a:t>Olaparib</a:t>
            </a:r>
          </a:p>
        </p:txBody>
      </p:sp>
      <p:sp>
        <p:nvSpPr>
          <p:cNvPr id="4" name="TextBox 3">
            <a:extLst>
              <a:ext uri="{FF2B5EF4-FFF2-40B4-BE49-F238E27FC236}">
                <a16:creationId xmlns:a16="http://schemas.microsoft.com/office/drawing/2014/main" id="{3E150357-A560-C543-2B1B-3A771739F4C5}"/>
              </a:ext>
            </a:extLst>
          </p:cNvPr>
          <p:cNvSpPr txBox="1"/>
          <p:nvPr/>
        </p:nvSpPr>
        <p:spPr>
          <a:xfrm>
            <a:off x="845820" y="3992017"/>
            <a:ext cx="4503420" cy="1754326"/>
          </a:xfrm>
          <a:prstGeom prst="rect">
            <a:avLst/>
          </a:prstGeom>
          <a:noFill/>
        </p:spPr>
        <p:txBody>
          <a:bodyPr wrap="square" rtlCol="0">
            <a:spAutoFit/>
          </a:bodyPr>
          <a:lstStyle/>
          <a:p>
            <a:r>
              <a:rPr lang="en-US" b="0" i="0" dirty="0">
                <a:solidFill>
                  <a:srgbClr val="1A1A1A"/>
                </a:solidFill>
                <a:effectLst/>
                <a:latin typeface="Source Sans Pro" panose="020B0503030403020204" pitchFamily="34" charset="0"/>
              </a:rPr>
              <a:t>= </a:t>
            </a:r>
            <a:r>
              <a:rPr lang="en-US" b="0" i="1" dirty="0">
                <a:solidFill>
                  <a:srgbClr val="1A1A1A"/>
                </a:solidFill>
                <a:effectLst/>
                <a:latin typeface="Source Sans Pro" panose="020B0503030403020204" pitchFamily="34" charset="0"/>
              </a:rPr>
              <a:t>precision medicine</a:t>
            </a:r>
            <a:r>
              <a:rPr lang="en-US" b="0" i="0" dirty="0">
                <a:solidFill>
                  <a:srgbClr val="1A1A1A"/>
                </a:solidFill>
                <a:effectLst/>
                <a:latin typeface="Source Sans Pro" panose="020B0503030403020204" pitchFamily="34" charset="0"/>
              </a:rPr>
              <a:t> or </a:t>
            </a:r>
            <a:r>
              <a:rPr lang="en-US" b="0" i="1" dirty="0">
                <a:solidFill>
                  <a:srgbClr val="1A1A1A"/>
                </a:solidFill>
                <a:effectLst/>
                <a:latin typeface="Source Sans Pro" panose="020B0503030403020204" pitchFamily="34" charset="0"/>
              </a:rPr>
              <a:t>personalized medicine</a:t>
            </a:r>
            <a:r>
              <a:rPr lang="en-US" b="0" i="0" dirty="0">
                <a:solidFill>
                  <a:srgbClr val="1A1A1A"/>
                </a:solidFill>
                <a:effectLst/>
                <a:latin typeface="Source Sans Pro" panose="020B0503030403020204" pitchFamily="34" charset="0"/>
              </a:rPr>
              <a:t>. This is because they are made to target specific changes or substances in cancer cells exactly, and these targets can be different even when people have the same type of cancer. </a:t>
            </a:r>
            <a:endParaRPr lang="en-US" dirty="0"/>
          </a:p>
        </p:txBody>
      </p:sp>
    </p:spTree>
    <p:extLst>
      <p:ext uri="{BB962C8B-B14F-4D97-AF65-F5344CB8AC3E}">
        <p14:creationId xmlns:p14="http://schemas.microsoft.com/office/powerpoint/2010/main" val="4106337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AAB724-DDCE-0527-17FC-A129A37B894B}"/>
              </a:ext>
            </a:extLst>
          </p:cNvPr>
          <p:cNvSpPr txBox="1"/>
          <p:nvPr/>
        </p:nvSpPr>
        <p:spPr>
          <a:xfrm>
            <a:off x="971550" y="822960"/>
            <a:ext cx="10424160" cy="5170646"/>
          </a:xfrm>
          <a:prstGeom prst="rect">
            <a:avLst/>
          </a:prstGeom>
          <a:noFill/>
        </p:spPr>
        <p:txBody>
          <a:bodyPr wrap="square" rtlCol="0">
            <a:spAutoFit/>
          </a:bodyPr>
          <a:lstStyle/>
          <a:p>
            <a:r>
              <a:rPr lang="en-US" sz="2000" b="0" i="0" dirty="0" err="1">
                <a:solidFill>
                  <a:srgbClr val="000000"/>
                </a:solidFill>
                <a:effectLst/>
                <a:latin typeface="Arial" panose="020B0604020202020204" pitchFamily="34" charset="0"/>
              </a:rPr>
              <a:t>Terapi</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tertarget</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adalah</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cara</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mengobati</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menggunakan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obat</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dirancang</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untuk</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menargetkan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dengan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efek</a:t>
            </a:r>
            <a:r>
              <a:rPr lang="en-US" sz="2000" b="0" i="0" dirty="0">
                <a:solidFill>
                  <a:srgbClr val="000000"/>
                </a:solidFill>
                <a:effectLst/>
                <a:latin typeface="Arial" panose="020B0604020202020204" pitchFamily="34" charset="0"/>
              </a:rPr>
              <a:t> minimal pada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normal.</a:t>
            </a:r>
          </a:p>
          <a:p>
            <a:endParaRPr lang="en-US" sz="2000" dirty="0">
              <a:solidFill>
                <a:srgbClr val="000000"/>
              </a:solidFill>
              <a:latin typeface="Arial" panose="020B0604020202020204" pitchFamily="34" charset="0"/>
            </a:endParaRPr>
          </a:p>
          <a:p>
            <a:r>
              <a:rPr lang="en-US" sz="2000" dirty="0" err="1">
                <a:solidFill>
                  <a:srgbClr val="000000"/>
                </a:solidFill>
                <a:latin typeface="Arial" panose="020B0604020202020204" pitchFamily="34" charset="0"/>
              </a:rPr>
              <a:t>Mekanisme</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kerja</a:t>
            </a:r>
            <a:r>
              <a:rPr lang="en-US" sz="2000" dirty="0">
                <a:solidFill>
                  <a:srgbClr val="000000"/>
                </a:solidFill>
                <a:latin typeface="Arial" panose="020B0604020202020204" pitchFamily="34" charset="0"/>
              </a:rPr>
              <a:t>:</a:t>
            </a:r>
          </a:p>
          <a:p>
            <a:pPr marL="285750" indent="-228600" algn="just">
              <a:spcBef>
                <a:spcPts val="600"/>
              </a:spcBef>
              <a:buFont typeface="Arial" panose="020B0604020202020204" pitchFamily="34" charset="0"/>
              <a:buChar char="•"/>
            </a:pPr>
            <a:r>
              <a:rPr lang="en-US" sz="2000" b="0" i="0" dirty="0" err="1">
                <a:solidFill>
                  <a:srgbClr val="000000"/>
                </a:solidFill>
                <a:effectLst/>
                <a:latin typeface="Arial" panose="020B0604020202020204" pitchFamily="34" charset="0"/>
              </a:rPr>
              <a:t>Mengganggu</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sinyal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pertumbuhan</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memberi</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tahu</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untuk</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tumbuh</a:t>
            </a:r>
            <a:r>
              <a:rPr lang="en-US" sz="2000" b="0" i="0" dirty="0">
                <a:solidFill>
                  <a:srgbClr val="000000"/>
                </a:solidFill>
                <a:effectLst/>
                <a:latin typeface="Arial" panose="020B0604020202020204" pitchFamily="34" charset="0"/>
              </a:rPr>
              <a:t> dan </a:t>
            </a:r>
            <a:r>
              <a:rPr lang="en-US" sz="2000" b="0" i="0" dirty="0" err="1">
                <a:solidFill>
                  <a:srgbClr val="000000"/>
                </a:solidFill>
                <a:effectLst/>
                <a:latin typeface="Arial" panose="020B0604020202020204" pitchFamily="34" charset="0"/>
              </a:rPr>
              <a:t>membelah</a:t>
            </a:r>
            <a:endParaRPr lang="en-US" sz="2000" b="0" i="0" dirty="0">
              <a:solidFill>
                <a:srgbClr val="000000"/>
              </a:solidFill>
              <a:effectLst/>
              <a:latin typeface="Arial" panose="020B0604020202020204" pitchFamily="34" charset="0"/>
            </a:endParaRPr>
          </a:p>
          <a:p>
            <a:pPr marL="285750" indent="-228600" algn="just">
              <a:spcBef>
                <a:spcPts val="600"/>
              </a:spcBef>
              <a:buFont typeface="Arial" panose="020B0604020202020204" pitchFamily="34" charset="0"/>
              <a:buChar char="•"/>
            </a:pPr>
            <a:r>
              <a:rPr lang="en-US" sz="2000" b="0" i="0" dirty="0" err="1">
                <a:solidFill>
                  <a:srgbClr val="000000"/>
                </a:solidFill>
                <a:effectLst/>
                <a:latin typeface="Arial" panose="020B0604020202020204" pitchFamily="34" charset="0"/>
              </a:rPr>
              <a:t>Mengubah</a:t>
            </a:r>
            <a:r>
              <a:rPr lang="en-US" sz="2000" b="0" i="0" dirty="0">
                <a:solidFill>
                  <a:srgbClr val="000000"/>
                </a:solidFill>
                <a:effectLst/>
                <a:latin typeface="Arial" panose="020B0604020202020204" pitchFamily="34" charset="0"/>
              </a:rPr>
              <a:t> protein </a:t>
            </a:r>
            <a:r>
              <a:rPr lang="en-US" sz="2000" b="0" i="0" dirty="0" err="1">
                <a:solidFill>
                  <a:srgbClr val="000000"/>
                </a:solidFill>
                <a:effectLst/>
                <a:latin typeface="Arial" panose="020B0604020202020204" pitchFamily="34" charset="0"/>
              </a:rPr>
              <a:t>dalam</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menyebabkan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kematian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endParaRPr lang="en-US" sz="2000" b="0" i="0" dirty="0">
              <a:solidFill>
                <a:srgbClr val="000000"/>
              </a:solidFill>
              <a:effectLst/>
              <a:latin typeface="Arial" panose="020B0604020202020204" pitchFamily="34" charset="0"/>
            </a:endParaRPr>
          </a:p>
          <a:p>
            <a:pPr marL="285750" indent="-228600" algn="just">
              <a:spcBef>
                <a:spcPts val="600"/>
              </a:spcBef>
              <a:buFont typeface="Arial" panose="020B0604020202020204" pitchFamily="34" charset="0"/>
              <a:buChar char="•"/>
            </a:pPr>
            <a:r>
              <a:rPr lang="en-US" sz="2000" b="0" i="0" dirty="0" err="1">
                <a:solidFill>
                  <a:srgbClr val="000000"/>
                </a:solidFill>
                <a:effectLst/>
                <a:latin typeface="Arial" panose="020B0604020202020204" pitchFamily="34" charset="0"/>
              </a:rPr>
              <a:t>Menempel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dan </a:t>
            </a:r>
            <a:r>
              <a:rPr lang="en-US" sz="2000" b="0" i="0" dirty="0" err="1">
                <a:solidFill>
                  <a:srgbClr val="000000"/>
                </a:solidFill>
                <a:effectLst/>
                <a:latin typeface="Arial" panose="020B0604020202020204" pitchFamily="34" charset="0"/>
              </a:rPr>
              <a:t>memberikan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pengobatan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antikanker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langsung</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untuk</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membunuh</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mereka</a:t>
            </a:r>
            <a:endParaRPr lang="en-US" sz="2000" b="0" i="0" dirty="0">
              <a:solidFill>
                <a:srgbClr val="000000"/>
              </a:solidFill>
              <a:effectLst/>
              <a:latin typeface="Arial" panose="020B0604020202020204" pitchFamily="34" charset="0"/>
            </a:endParaRPr>
          </a:p>
          <a:p>
            <a:pPr marL="285750" indent="-228600" algn="just">
              <a:spcBef>
                <a:spcPts val="600"/>
              </a:spcBef>
              <a:buFont typeface="Arial" panose="020B0604020202020204" pitchFamily="34" charset="0"/>
              <a:buChar char="•"/>
            </a:pPr>
            <a:r>
              <a:rPr lang="en-US" sz="2000" b="0" i="0" dirty="0" err="1">
                <a:solidFill>
                  <a:srgbClr val="000000"/>
                </a:solidFill>
                <a:effectLst/>
                <a:latin typeface="Arial" panose="020B0604020202020204" pitchFamily="34" charset="0"/>
              </a:rPr>
              <a:t>Membuat</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kelaparan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akan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nutrisi</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menyebabkan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kematian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endParaRPr lang="en-US" sz="2000" b="0" i="0" dirty="0">
              <a:solidFill>
                <a:srgbClr val="000000"/>
              </a:solidFill>
              <a:effectLst/>
              <a:latin typeface="Arial" panose="020B0604020202020204" pitchFamily="34" charset="0"/>
            </a:endParaRPr>
          </a:p>
          <a:p>
            <a:pPr marL="285750" indent="-228600" algn="just">
              <a:spcBef>
                <a:spcPts val="600"/>
              </a:spcBef>
              <a:buFont typeface="Arial" panose="020B0604020202020204" pitchFamily="34" charset="0"/>
              <a:buChar char="•"/>
            </a:pPr>
            <a:r>
              <a:rPr lang="en-US" sz="2000" b="0" i="0" dirty="0" err="1">
                <a:solidFill>
                  <a:srgbClr val="000000"/>
                </a:solidFill>
                <a:effectLst/>
                <a:latin typeface="Arial" panose="020B0604020202020204" pitchFamily="34" charset="0"/>
              </a:rPr>
              <a:t>Menempel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untuk</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memungkinkan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upaya</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pencarian</a:t>
            </a:r>
            <a:r>
              <a:rPr lang="en-US" sz="2000" b="0" i="0" dirty="0">
                <a:solidFill>
                  <a:srgbClr val="000000"/>
                </a:solidFill>
                <a:effectLst/>
                <a:latin typeface="Arial" panose="020B0604020202020204" pitchFamily="34" charset="0"/>
              </a:rPr>
              <a:t> dan </a:t>
            </a:r>
            <a:r>
              <a:rPr lang="en-US" sz="2000" b="0" i="0" dirty="0" err="1">
                <a:solidFill>
                  <a:srgbClr val="000000"/>
                </a:solidFill>
                <a:effectLst/>
                <a:latin typeface="Arial" panose="020B0604020202020204" pitchFamily="34" charset="0"/>
              </a:rPr>
              <a:t>penghancuran</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lebih</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mudah</a:t>
            </a:r>
            <a:r>
              <a:rPr lang="en-US" sz="2000" b="0" i="0" dirty="0">
                <a:solidFill>
                  <a:srgbClr val="000000"/>
                </a:solidFill>
                <a:effectLst/>
                <a:latin typeface="Arial" panose="020B0604020202020204" pitchFamily="34" charset="0"/>
              </a:rPr>
              <a:t> oleh </a:t>
            </a:r>
            <a:r>
              <a:rPr lang="en-US" sz="2000" b="0" i="0" dirty="0" err="1">
                <a:solidFill>
                  <a:srgbClr val="000000"/>
                </a:solidFill>
                <a:effectLst/>
                <a:latin typeface="Arial" panose="020B0604020202020204" pitchFamily="34" charset="0"/>
              </a:rPr>
              <a:t>sistem</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kekebalan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tubuh</a:t>
            </a:r>
            <a:endParaRPr lang="en-US" sz="2000" b="0" i="0" dirty="0">
              <a:solidFill>
                <a:srgbClr val="000000"/>
              </a:solidFill>
              <a:effectLst/>
              <a:latin typeface="Arial" panose="020B0604020202020204" pitchFamily="34" charset="0"/>
            </a:endParaRPr>
          </a:p>
          <a:p>
            <a:pPr marL="285750" indent="-228600" algn="just">
              <a:spcBef>
                <a:spcPts val="600"/>
              </a:spcBef>
              <a:buFont typeface="Arial" panose="020B0604020202020204" pitchFamily="34" charset="0"/>
              <a:buChar char="•"/>
            </a:pPr>
            <a:r>
              <a:rPr lang="en-US" sz="2000" b="0" i="0" dirty="0" err="1">
                <a:solidFill>
                  <a:srgbClr val="000000"/>
                </a:solidFill>
                <a:effectLst/>
                <a:latin typeface="Arial" panose="020B0604020202020204" pitchFamily="34" charset="0"/>
              </a:rPr>
              <a:t>Menghentikan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pembentukan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pembuluh</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darah</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baru</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memberi</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makan</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sel</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kanker</a:t>
            </a:r>
            <a:r>
              <a:rPr lang="en-US" sz="2000" b="0" i="0" dirty="0">
                <a:solidFill>
                  <a:srgbClr val="000000"/>
                </a:solidFill>
                <a:effectLst/>
                <a:latin typeface="Arial" panose="020B0604020202020204" pitchFamily="34" charset="0"/>
              </a:rPr>
              <a:t> yang </a:t>
            </a:r>
            <a:r>
              <a:rPr lang="en-US" sz="2000" b="0" i="0" dirty="0" err="1">
                <a:solidFill>
                  <a:srgbClr val="000000"/>
                </a:solidFill>
                <a:effectLst/>
                <a:latin typeface="Arial" panose="020B0604020202020204" pitchFamily="34" charset="0"/>
              </a:rPr>
              <a:t>sedang</a:t>
            </a:r>
            <a:r>
              <a:rPr lang="en-US" sz="2000" b="0" i="0" dirty="0">
                <a:solidFill>
                  <a:srgbClr val="000000"/>
                </a:solidFill>
                <a:effectLst/>
                <a:latin typeface="Arial" panose="020B0604020202020204" pitchFamily="34" charset="0"/>
              </a:rPr>
              <a:t> </a:t>
            </a:r>
            <a:r>
              <a:rPr lang="en-US" sz="2000" b="0" i="0" dirty="0" err="1">
                <a:solidFill>
                  <a:srgbClr val="000000"/>
                </a:solidFill>
                <a:effectLst/>
                <a:latin typeface="Arial" panose="020B0604020202020204" pitchFamily="34" charset="0"/>
              </a:rPr>
              <a:t>tumbuh</a:t>
            </a:r>
            <a:endParaRPr lang="en-US" sz="2000" b="0" i="0" dirty="0">
              <a:solidFill>
                <a:srgbClr val="000000"/>
              </a:solidFill>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3851825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8A2D55-9FA8-FF56-C95D-27A8D85B02FD}"/>
              </a:ext>
            </a:extLst>
          </p:cNvPr>
          <p:cNvSpPr txBox="1"/>
          <p:nvPr/>
        </p:nvSpPr>
        <p:spPr>
          <a:xfrm>
            <a:off x="1154430" y="1337310"/>
            <a:ext cx="10012680" cy="4801314"/>
          </a:xfrm>
          <a:prstGeom prst="rect">
            <a:avLst/>
          </a:prstGeom>
          <a:noFill/>
        </p:spPr>
        <p:txBody>
          <a:bodyPr wrap="square" rtlCol="0">
            <a:spAutoFit/>
          </a:bodyPr>
          <a:lstStyle/>
          <a:p>
            <a:pPr algn="l">
              <a:buFont typeface="Arial" panose="020B0604020202020204" pitchFamily="34" charset="0"/>
              <a:buChar char="•"/>
            </a:pPr>
            <a:r>
              <a:rPr lang="en-US" b="1" i="0" dirty="0">
                <a:solidFill>
                  <a:srgbClr val="1A1A1A"/>
                </a:solidFill>
                <a:effectLst/>
                <a:latin typeface="Source Sans Pro" panose="020B0503030403020204" pitchFamily="34" charset="0"/>
              </a:rPr>
              <a:t>Angiogenesis inhibitors:</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menghambat</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pembentukan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pembuluh</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darah</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baru</a:t>
            </a:r>
            <a:r>
              <a:rPr lang="en-US" b="0" i="0" dirty="0">
                <a:solidFill>
                  <a:srgbClr val="1A1A1A"/>
                </a:solidFill>
                <a:effectLst/>
                <a:latin typeface="Source Sans Pro" panose="020B0503030403020204" pitchFamily="34" charset="0"/>
              </a:rPr>
              <a:t> yang </a:t>
            </a:r>
            <a:r>
              <a:rPr lang="en-US" b="0" i="0" dirty="0" err="1">
                <a:solidFill>
                  <a:srgbClr val="1A1A1A"/>
                </a:solidFill>
                <a:effectLst/>
                <a:latin typeface="Source Sans Pro" panose="020B0503030403020204" pitchFamily="34" charset="0"/>
              </a:rPr>
              <a:t>memberi</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makan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contoh</a:t>
            </a:r>
            <a:r>
              <a:rPr lang="en-US" b="0" i="0" dirty="0">
                <a:solidFill>
                  <a:srgbClr val="1A1A1A"/>
                </a:solidFill>
                <a:effectLst/>
                <a:latin typeface="Source Sans Pro" panose="020B0503030403020204" pitchFamily="34" charset="0"/>
              </a:rPr>
              <a:t>: bevacizumab (</a:t>
            </a:r>
            <a:r>
              <a:rPr lang="en-US" b="0" i="0" dirty="0" err="1">
                <a:solidFill>
                  <a:srgbClr val="1A1A1A"/>
                </a:solidFill>
                <a:effectLst/>
                <a:latin typeface="Source Sans Pro" panose="020B0503030403020204" pitchFamily="34" charset="0"/>
              </a:rPr>
              <a:t>beberapa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jenis</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a:t>
            </a:r>
          </a:p>
          <a:p>
            <a:pPr algn="l"/>
            <a:endParaRPr lang="en-US" b="0" i="0" dirty="0">
              <a:solidFill>
                <a:srgbClr val="1A1A1A"/>
              </a:solidFill>
              <a:effectLst/>
              <a:latin typeface="Source Sans Pro" panose="020B0503030403020204" pitchFamily="34" charset="0"/>
            </a:endParaRPr>
          </a:p>
          <a:p>
            <a:pPr algn="l">
              <a:buFont typeface="Arial" panose="020B0604020202020204" pitchFamily="34" charset="0"/>
              <a:buChar char="•"/>
            </a:pPr>
            <a:r>
              <a:rPr lang="en-US" b="1" i="0" dirty="0">
                <a:solidFill>
                  <a:srgbClr val="1A1A1A"/>
                </a:solidFill>
                <a:effectLst/>
                <a:latin typeface="Source Sans Pro" panose="020B0503030403020204" pitchFamily="34" charset="0"/>
              </a:rPr>
              <a:t>Monoclonal antibodies﻿:</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menghantarkan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molekul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langsung</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atau</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molekul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bersama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obat</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ke</a:t>
            </a:r>
            <a:r>
              <a:rPr lang="en-US" b="0" i="0" dirty="0">
                <a:solidFill>
                  <a:srgbClr val="1A1A1A"/>
                </a:solidFill>
                <a:effectLst/>
                <a:latin typeface="Source Sans Pro" panose="020B0503030403020204" pitchFamily="34" charset="0"/>
              </a:rPr>
              <a:t> target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untuk</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membunuh</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tsb</a:t>
            </a:r>
            <a:r>
              <a:rPr lang="en-US" dirty="0">
                <a:solidFill>
                  <a:srgbClr val="1A1A1A"/>
                </a:solidFill>
                <a:latin typeface="Source Sans Pro" panose="020B0503030403020204" pitchFamily="34" charset="0"/>
              </a:rPr>
              <a:t>. </a:t>
            </a:r>
            <a:r>
              <a:rPr lang="en-US" b="0" i="0" dirty="0" err="1">
                <a:solidFill>
                  <a:srgbClr val="1A1A1A"/>
                </a:solidFill>
                <a:effectLst/>
                <a:latin typeface="Source Sans Pro" panose="020B0503030403020204" pitchFamily="34" charset="0"/>
              </a:rPr>
              <a:t>contoh</a:t>
            </a:r>
            <a:r>
              <a:rPr lang="en-US" b="0" i="0" dirty="0">
                <a:solidFill>
                  <a:srgbClr val="1A1A1A"/>
                </a:solidFill>
                <a:effectLst/>
                <a:latin typeface="Source Sans Pro" panose="020B0503030403020204" pitchFamily="34" charset="0"/>
              </a:rPr>
              <a:t>: alemtuzumab (certain chronic leukemias), trastuzumab (certain breast cancers), cetuximab (certain colorectal, lung, head and neck cancers). NOTE: </a:t>
            </a:r>
            <a:r>
              <a:rPr lang="en-US" b="0" i="0" dirty="0" err="1">
                <a:solidFill>
                  <a:srgbClr val="1A1A1A"/>
                </a:solidFill>
                <a:effectLst/>
                <a:latin typeface="Source Sans Pro" panose="020B0503030403020204" pitchFamily="34" charset="0"/>
              </a:rPr>
              <a:t>beberapa</a:t>
            </a:r>
            <a:r>
              <a:rPr lang="en-US" b="0" i="0" dirty="0">
                <a:solidFill>
                  <a:srgbClr val="1A1A1A"/>
                </a:solidFill>
                <a:effectLst/>
                <a:latin typeface="Source Sans Pro" panose="020B0503030403020204" pitchFamily="34" charset="0"/>
              </a:rPr>
              <a:t> monoclonal antibody </a:t>
            </a:r>
            <a:r>
              <a:rPr lang="en-US" b="0" i="0" dirty="0" err="1">
                <a:solidFill>
                  <a:srgbClr val="1A1A1A"/>
                </a:solidFill>
                <a:effectLst/>
                <a:latin typeface="Source Sans Pro" panose="020B0503030403020204" pitchFamily="34" charset="0"/>
              </a:rPr>
              <a:t>merujuk</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kepada</a:t>
            </a:r>
            <a:r>
              <a:rPr lang="en-US" b="0" i="0" dirty="0">
                <a:solidFill>
                  <a:srgbClr val="1A1A1A"/>
                </a:solidFill>
                <a:effectLst/>
                <a:latin typeface="Source Sans Pro" panose="020B0503030403020204" pitchFamily="34" charset="0"/>
              </a:rPr>
              <a:t> targeted therapy </a:t>
            </a:r>
            <a:r>
              <a:rPr lang="en-US" b="0" i="0" dirty="0" err="1">
                <a:solidFill>
                  <a:srgbClr val="1A1A1A"/>
                </a:solidFill>
                <a:effectLst/>
                <a:latin typeface="Source Sans Pro" panose="020B0503030403020204" pitchFamily="34" charset="0"/>
              </a:rPr>
              <a:t>karena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memiliki</a:t>
            </a:r>
            <a:r>
              <a:rPr lang="en-US" b="0" i="0" dirty="0">
                <a:solidFill>
                  <a:srgbClr val="1A1A1A"/>
                </a:solidFill>
                <a:effectLst/>
                <a:latin typeface="Source Sans Pro" panose="020B0503030403020204" pitchFamily="34" charset="0"/>
              </a:rPr>
              <a:t> target </a:t>
            </a:r>
            <a:r>
              <a:rPr lang="en-US" b="0" i="0" dirty="0" err="1">
                <a:solidFill>
                  <a:srgbClr val="1A1A1A"/>
                </a:solidFill>
                <a:effectLst/>
                <a:latin typeface="Source Sans Pro" panose="020B0503030403020204" pitchFamily="34" charset="0"/>
              </a:rPr>
              <a:t>spesifik</a:t>
            </a:r>
            <a:r>
              <a:rPr lang="en-US" b="0" i="0" dirty="0">
                <a:solidFill>
                  <a:srgbClr val="1A1A1A"/>
                </a:solidFill>
                <a:effectLst/>
                <a:latin typeface="Source Sans Pro" panose="020B0503030403020204" pitchFamily="34" charset="0"/>
              </a:rPr>
              <a:t> pada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 yang </a:t>
            </a:r>
            <a:r>
              <a:rPr lang="en-US" b="0" i="0" dirty="0" err="1">
                <a:solidFill>
                  <a:srgbClr val="1A1A1A"/>
                </a:solidFill>
                <a:effectLst/>
                <a:latin typeface="Source Sans Pro" panose="020B0503030403020204" pitchFamily="34" charset="0"/>
              </a:rPr>
              <a:t>bertujuan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utk</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menemukan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bercantum</a:t>
            </a:r>
            <a:r>
              <a:rPr lang="en-US" b="0" i="0" dirty="0">
                <a:solidFill>
                  <a:srgbClr val="1A1A1A"/>
                </a:solidFill>
                <a:effectLst/>
                <a:latin typeface="Source Sans Pro" panose="020B0503030403020204" pitchFamily="34" charset="0"/>
              </a:rPr>
              <a:t>, dan </a:t>
            </a:r>
            <a:r>
              <a:rPr lang="en-US" b="0" i="0" dirty="0" err="1">
                <a:solidFill>
                  <a:srgbClr val="1A1A1A"/>
                </a:solidFill>
                <a:effectLst/>
                <a:latin typeface="Source Sans Pro" panose="020B0503030403020204" pitchFamily="34" charset="0"/>
              </a:rPr>
              <a:t>menyerang</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Tetapi</a:t>
            </a:r>
            <a:r>
              <a:rPr lang="en-US" b="0" i="0" dirty="0">
                <a:solidFill>
                  <a:srgbClr val="1A1A1A"/>
                </a:solidFill>
                <a:effectLst/>
                <a:latin typeface="Source Sans Pro" panose="020B0503030403020204" pitchFamily="34" charset="0"/>
              </a:rPr>
              <a:t>,  monoclonal antibodies </a:t>
            </a:r>
            <a:r>
              <a:rPr lang="en-US" b="0" i="0" dirty="0" err="1">
                <a:solidFill>
                  <a:srgbClr val="1A1A1A"/>
                </a:solidFill>
                <a:effectLst/>
                <a:latin typeface="Source Sans Pro" panose="020B0503030403020204" pitchFamily="34" charset="0"/>
              </a:rPr>
              <a:t>ada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yg</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bertindak</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seperti</a:t>
            </a:r>
            <a:r>
              <a:rPr lang="en-US" b="0" i="0" dirty="0">
                <a:solidFill>
                  <a:srgbClr val="1A1A1A"/>
                </a:solidFill>
                <a:effectLst/>
                <a:latin typeface="Source Sans Pro" panose="020B0503030403020204" pitchFamily="34" charset="0"/>
              </a:rPr>
              <a:t> </a:t>
            </a:r>
            <a:r>
              <a:rPr lang="en-US" b="0" i="0" u="sng" dirty="0">
                <a:solidFill>
                  <a:srgbClr val="2746F8"/>
                </a:solidFill>
                <a:effectLst/>
                <a:latin typeface="Source Sans Pro" panose="020B0503030403020204" pitchFamily="34" charset="0"/>
                <a:hlinkClick r:id="rId2"/>
              </a:rPr>
              <a:t>immunotherapy</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karena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memiliki</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respon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yg</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lebih</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baik</a:t>
            </a:r>
            <a:r>
              <a:rPr lang="en-US" b="0" i="0" dirty="0">
                <a:solidFill>
                  <a:srgbClr val="1A1A1A"/>
                </a:solidFill>
                <a:effectLst/>
                <a:latin typeface="Source Sans Pro" panose="020B0503030403020204" pitchFamily="34" charset="0"/>
              </a:rPr>
              <a:t> pada </a:t>
            </a:r>
            <a:r>
              <a:rPr lang="en-US" b="0" i="0" dirty="0" err="1">
                <a:solidFill>
                  <a:srgbClr val="1A1A1A"/>
                </a:solidFill>
                <a:effectLst/>
                <a:latin typeface="Source Sans Pro" panose="020B0503030403020204" pitchFamily="34" charset="0"/>
              </a:rPr>
              <a:t>sistem</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imun</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sehingga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dapat</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menemukan</a:t>
            </a:r>
            <a:r>
              <a:rPr lang="en-US" b="0" i="0" dirty="0">
                <a:solidFill>
                  <a:srgbClr val="1A1A1A"/>
                </a:solidFill>
                <a:effectLst/>
                <a:latin typeface="Source Sans Pro" panose="020B0503030403020204" pitchFamily="34" charset="0"/>
              </a:rPr>
              <a:t> dan </a:t>
            </a:r>
            <a:r>
              <a:rPr lang="en-US" b="0" i="0" dirty="0" err="1">
                <a:solidFill>
                  <a:srgbClr val="1A1A1A"/>
                </a:solidFill>
                <a:effectLst/>
                <a:latin typeface="Source Sans Pro" panose="020B0503030403020204" pitchFamily="34" charset="0"/>
              </a:rPr>
              <a:t>bercantum</a:t>
            </a:r>
            <a:r>
              <a:rPr lang="en-US" b="0" i="0" dirty="0">
                <a:solidFill>
                  <a:srgbClr val="1A1A1A"/>
                </a:solidFill>
                <a:effectLst/>
                <a:latin typeface="Source Sans Pro" panose="020B0503030403020204" pitchFamily="34" charset="0"/>
              </a:rPr>
              <a:t> pada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secara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efektif</a:t>
            </a:r>
            <a:r>
              <a:rPr lang="en-US" b="0" i="0" dirty="0">
                <a:solidFill>
                  <a:srgbClr val="1A1A1A"/>
                </a:solidFill>
                <a:effectLst/>
                <a:latin typeface="Source Sans Pro" panose="020B0503030403020204" pitchFamily="34" charset="0"/>
              </a:rPr>
              <a:t>. </a:t>
            </a:r>
          </a:p>
          <a:p>
            <a:pPr algn="l">
              <a:buFont typeface="Arial" panose="020B0604020202020204" pitchFamily="34" charset="0"/>
              <a:buChar char="•"/>
            </a:pPr>
            <a:endParaRPr lang="en-US" b="0" i="0" dirty="0">
              <a:solidFill>
                <a:srgbClr val="1A1A1A"/>
              </a:solidFill>
              <a:effectLst/>
              <a:latin typeface="Source Sans Pro" panose="020B0503030403020204" pitchFamily="34" charset="0"/>
            </a:endParaRPr>
          </a:p>
          <a:p>
            <a:pPr algn="l">
              <a:buFont typeface="Arial" panose="020B0604020202020204" pitchFamily="34" charset="0"/>
              <a:buChar char="•"/>
            </a:pPr>
            <a:r>
              <a:rPr lang="en-US" b="1" i="0" dirty="0">
                <a:solidFill>
                  <a:srgbClr val="1A1A1A"/>
                </a:solidFill>
                <a:effectLst/>
                <a:latin typeface="Source Sans Pro" panose="020B0503030403020204" pitchFamily="34" charset="0"/>
              </a:rPr>
              <a:t>Proteasome inhibitors:</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mengganggu</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fungsi</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normal </a:t>
            </a:r>
            <a:r>
              <a:rPr lang="en-US" b="0" i="0" dirty="0" err="1">
                <a:solidFill>
                  <a:srgbClr val="1A1A1A"/>
                </a:solidFill>
                <a:effectLst/>
                <a:latin typeface="Source Sans Pro" panose="020B0503030403020204" pitchFamily="34" charset="0"/>
              </a:rPr>
              <a:t>sehingga</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kanker</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mati</a:t>
            </a:r>
            <a:r>
              <a:rPr lang="en-US" b="0" i="0" dirty="0">
                <a:solidFill>
                  <a:srgbClr val="1A1A1A"/>
                </a:solidFill>
                <a:effectLst/>
                <a:latin typeface="Source Sans Pro" panose="020B0503030403020204" pitchFamily="34" charset="0"/>
              </a:rPr>
              <a:t>.  </a:t>
            </a:r>
          </a:p>
          <a:p>
            <a:pPr algn="l"/>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contoh</a:t>
            </a:r>
            <a:r>
              <a:rPr lang="en-US" b="0" i="0" dirty="0">
                <a:solidFill>
                  <a:srgbClr val="1A1A1A"/>
                </a:solidFill>
                <a:effectLst/>
                <a:latin typeface="Source Sans Pro" panose="020B0503030403020204" pitchFamily="34" charset="0"/>
              </a:rPr>
              <a:t>: bortezomib (multiple myeloma)</a:t>
            </a:r>
          </a:p>
          <a:p>
            <a:pPr algn="l"/>
            <a:endParaRPr lang="en-US" b="0" i="0" dirty="0">
              <a:solidFill>
                <a:srgbClr val="1A1A1A"/>
              </a:solidFill>
              <a:effectLst/>
              <a:latin typeface="Source Sans Pro" panose="020B0503030403020204" pitchFamily="34" charset="0"/>
            </a:endParaRPr>
          </a:p>
          <a:p>
            <a:pPr algn="l">
              <a:buFont typeface="Arial" panose="020B0604020202020204" pitchFamily="34" charset="0"/>
              <a:buChar char="•"/>
            </a:pPr>
            <a:r>
              <a:rPr lang="en-US" b="1" i="0" dirty="0">
                <a:solidFill>
                  <a:srgbClr val="1A1A1A"/>
                </a:solidFill>
                <a:effectLst/>
                <a:latin typeface="Source Sans Pro" panose="020B0503030403020204" pitchFamily="34" charset="0"/>
              </a:rPr>
              <a:t>Signal transduction inhibitors:</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mengganggu</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sinyalisasi</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sel</a:t>
            </a:r>
            <a:r>
              <a:rPr lang="en-US" b="0" i="0" dirty="0">
                <a:solidFill>
                  <a:srgbClr val="1A1A1A"/>
                </a:solidFill>
                <a:effectLst/>
                <a:latin typeface="Source Sans Pro" panose="020B0503030403020204" pitchFamily="34" charset="0"/>
              </a:rPr>
              <a:t> </a:t>
            </a:r>
            <a:r>
              <a:rPr lang="en-US" b="0" i="0" dirty="0" err="1">
                <a:solidFill>
                  <a:srgbClr val="1A1A1A"/>
                </a:solidFill>
                <a:effectLst/>
                <a:latin typeface="Source Sans Pro" panose="020B0503030403020204" pitchFamily="34" charset="0"/>
              </a:rPr>
              <a:t>sehingga</a:t>
            </a:r>
            <a:r>
              <a:rPr lang="en-US" b="0" i="0" dirty="0">
                <a:solidFill>
                  <a:srgbClr val="1A1A1A"/>
                </a:solidFill>
                <a:effectLst/>
                <a:latin typeface="Source Sans Pro" panose="020B0503030403020204" pitchFamily="34" charset="0"/>
              </a:rPr>
              <a:t> </a:t>
            </a:r>
            <a:r>
              <a:rPr lang="en-US" dirty="0" err="1">
                <a:solidFill>
                  <a:srgbClr val="1A1A1A"/>
                </a:solidFill>
                <a:latin typeface="Source Sans Pro" panose="020B0503030403020204" pitchFamily="34" charset="0"/>
              </a:rPr>
              <a:t>dapat</a:t>
            </a:r>
            <a:r>
              <a:rPr lang="en-US" dirty="0">
                <a:solidFill>
                  <a:srgbClr val="1A1A1A"/>
                </a:solidFill>
                <a:latin typeface="Source Sans Pro" panose="020B0503030403020204" pitchFamily="34" charset="0"/>
              </a:rPr>
              <a:t> </a:t>
            </a:r>
            <a:r>
              <a:rPr lang="en-US" dirty="0" err="1">
                <a:solidFill>
                  <a:srgbClr val="1A1A1A"/>
                </a:solidFill>
                <a:latin typeface="Source Sans Pro" panose="020B0503030403020204" pitchFamily="34" charset="0"/>
              </a:rPr>
              <a:t>mengubah</a:t>
            </a:r>
            <a:r>
              <a:rPr lang="en-US" dirty="0">
                <a:solidFill>
                  <a:srgbClr val="1A1A1A"/>
                </a:solidFill>
                <a:latin typeface="Source Sans Pro" panose="020B0503030403020204" pitchFamily="34" charset="0"/>
              </a:rPr>
              <a:t> </a:t>
            </a:r>
            <a:r>
              <a:rPr lang="en-US" dirty="0" err="1">
                <a:solidFill>
                  <a:srgbClr val="1A1A1A"/>
                </a:solidFill>
                <a:latin typeface="Source Sans Pro" panose="020B0503030403020204" pitchFamily="34" charset="0"/>
              </a:rPr>
              <a:t>aksi</a:t>
            </a:r>
            <a:r>
              <a:rPr lang="en-US" dirty="0">
                <a:solidFill>
                  <a:srgbClr val="1A1A1A"/>
                </a:solidFill>
                <a:latin typeface="Source Sans Pro" panose="020B0503030403020204" pitchFamily="34" charset="0"/>
              </a:rPr>
              <a:t> </a:t>
            </a:r>
            <a:r>
              <a:rPr lang="en-US" dirty="0" err="1">
                <a:solidFill>
                  <a:srgbClr val="1A1A1A"/>
                </a:solidFill>
                <a:latin typeface="Source Sans Pro" panose="020B0503030403020204" pitchFamily="34" charset="0"/>
              </a:rPr>
              <a:t>sel</a:t>
            </a:r>
            <a:r>
              <a:rPr lang="en-US" dirty="0">
                <a:solidFill>
                  <a:srgbClr val="1A1A1A"/>
                </a:solidFill>
                <a:latin typeface="Source Sans Pro" panose="020B0503030403020204" pitchFamily="34" charset="0"/>
              </a:rPr>
              <a:t> </a:t>
            </a:r>
            <a:r>
              <a:rPr lang="en-US" dirty="0" err="1">
                <a:solidFill>
                  <a:srgbClr val="1A1A1A"/>
                </a:solidFill>
                <a:latin typeface="Source Sans Pro" panose="020B0503030403020204" pitchFamily="34" charset="0"/>
              </a:rPr>
              <a:t>kanker</a:t>
            </a:r>
            <a:r>
              <a:rPr lang="en-US" dirty="0">
                <a:solidFill>
                  <a:srgbClr val="1A1A1A"/>
                </a:solidFill>
                <a:latin typeface="Source Sans Pro" panose="020B0503030403020204" pitchFamily="34" charset="0"/>
              </a:rPr>
              <a:t>. </a:t>
            </a:r>
            <a:r>
              <a:rPr lang="en-US" dirty="0" err="1">
                <a:solidFill>
                  <a:srgbClr val="1A1A1A"/>
                </a:solidFill>
                <a:latin typeface="Source Sans Pro" panose="020B0503030403020204" pitchFamily="34" charset="0"/>
              </a:rPr>
              <a:t>Contoh</a:t>
            </a:r>
            <a:r>
              <a:rPr lang="en-US" dirty="0">
                <a:solidFill>
                  <a:srgbClr val="1A1A1A"/>
                </a:solidFill>
                <a:latin typeface="Source Sans Pro" panose="020B0503030403020204" pitchFamily="34" charset="0"/>
              </a:rPr>
              <a:t>: </a:t>
            </a:r>
            <a:r>
              <a:rPr lang="en-US" b="0" i="0" dirty="0">
                <a:solidFill>
                  <a:srgbClr val="1A1A1A"/>
                </a:solidFill>
                <a:effectLst/>
                <a:latin typeface="Source Sans Pro" panose="020B0503030403020204" pitchFamily="34" charset="0"/>
              </a:rPr>
              <a:t>imatinib (certain chronic leukemias)</a:t>
            </a:r>
          </a:p>
          <a:p>
            <a:endParaRPr lang="en-US" dirty="0"/>
          </a:p>
        </p:txBody>
      </p:sp>
      <p:sp>
        <p:nvSpPr>
          <p:cNvPr id="4" name="TextBox 3">
            <a:extLst>
              <a:ext uri="{FF2B5EF4-FFF2-40B4-BE49-F238E27FC236}">
                <a16:creationId xmlns:a16="http://schemas.microsoft.com/office/drawing/2014/main" id="{FC1B6501-48AA-728C-7AF9-715354DC2776}"/>
              </a:ext>
            </a:extLst>
          </p:cNvPr>
          <p:cNvSpPr txBox="1"/>
          <p:nvPr/>
        </p:nvSpPr>
        <p:spPr>
          <a:xfrm>
            <a:off x="1154430" y="718662"/>
            <a:ext cx="5109210" cy="400110"/>
          </a:xfrm>
          <a:prstGeom prst="rect">
            <a:avLst/>
          </a:prstGeom>
          <a:noFill/>
        </p:spPr>
        <p:txBody>
          <a:bodyPr wrap="square" rtlCol="0">
            <a:spAutoFit/>
          </a:bodyPr>
          <a:lstStyle/>
          <a:p>
            <a:r>
              <a:rPr lang="en-US" sz="2000" dirty="0" err="1"/>
              <a:t>Tipe-tipe</a:t>
            </a:r>
            <a:r>
              <a:rPr lang="en-US" sz="2000" dirty="0"/>
              <a:t> targeted therapy</a:t>
            </a:r>
          </a:p>
        </p:txBody>
      </p:sp>
    </p:spTree>
    <p:extLst>
      <p:ext uri="{BB962C8B-B14F-4D97-AF65-F5344CB8AC3E}">
        <p14:creationId xmlns:p14="http://schemas.microsoft.com/office/powerpoint/2010/main" val="1622493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465FD-805E-4B92-C247-F2E8BA1B9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E950E-9E68-2A7B-7A60-3DADC86A5647}"/>
              </a:ext>
            </a:extLst>
          </p:cNvPr>
          <p:cNvSpPr>
            <a:spLocks noGrp="1"/>
          </p:cNvSpPr>
          <p:nvPr>
            <p:ph type="title"/>
          </p:nvPr>
        </p:nvSpPr>
        <p:spPr/>
        <p:txBody>
          <a:bodyPr/>
          <a:lstStyle/>
          <a:p>
            <a:r>
              <a:rPr lang="en-US" dirty="0"/>
              <a:t>immunotherapy therapy</a:t>
            </a:r>
          </a:p>
        </p:txBody>
      </p:sp>
      <p:sp>
        <p:nvSpPr>
          <p:cNvPr id="3" name="Text Placeholder 2">
            <a:extLst>
              <a:ext uri="{FF2B5EF4-FFF2-40B4-BE49-F238E27FC236}">
                <a16:creationId xmlns:a16="http://schemas.microsoft.com/office/drawing/2014/main" id="{9C24017C-58D5-E255-D8ED-FD1314069B8A}"/>
              </a:ext>
            </a:extLst>
          </p:cNvPr>
          <p:cNvSpPr>
            <a:spLocks noGrp="1"/>
          </p:cNvSpPr>
          <p:nvPr>
            <p:ph type="body" idx="1"/>
          </p:nvPr>
        </p:nvSpPr>
        <p:spPr>
          <a:xfrm>
            <a:off x="6096000" y="1943100"/>
            <a:ext cx="5496732" cy="2646363"/>
          </a:xfrm>
        </p:spPr>
        <p:txBody>
          <a:bodyPr>
            <a:normAutofit/>
          </a:bodyPr>
          <a:lstStyle/>
          <a:p>
            <a:pPr marL="457200" indent="-457200">
              <a:buFont typeface="Arial" panose="020B0604020202020204" pitchFamily="34" charset="0"/>
              <a:buChar char="•"/>
            </a:pPr>
            <a:r>
              <a:rPr lang="en-US" dirty="0"/>
              <a:t>interferon</a:t>
            </a:r>
          </a:p>
          <a:p>
            <a:pPr marL="457200" indent="-457200">
              <a:buFont typeface="Arial" panose="020B0604020202020204" pitchFamily="34" charset="0"/>
              <a:buChar char="•"/>
            </a:pPr>
            <a:r>
              <a:rPr lang="en-US" dirty="0"/>
              <a:t>Interleukin </a:t>
            </a:r>
          </a:p>
          <a:p>
            <a:pPr marL="457200" indent="-457200">
              <a:buFont typeface="Arial" panose="020B0604020202020204" pitchFamily="34" charset="0"/>
              <a:buChar char="•"/>
            </a:pPr>
            <a:r>
              <a:rPr lang="en-US" dirty="0"/>
              <a:t>Olaparib</a:t>
            </a:r>
          </a:p>
        </p:txBody>
      </p:sp>
    </p:spTree>
    <p:extLst>
      <p:ext uri="{BB962C8B-B14F-4D97-AF65-F5344CB8AC3E}">
        <p14:creationId xmlns:p14="http://schemas.microsoft.com/office/powerpoint/2010/main" val="384602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EF88-F757-B33E-6C65-E5AA6149F610}"/>
              </a:ext>
            </a:extLst>
          </p:cNvPr>
          <p:cNvSpPr>
            <a:spLocks noGrp="1"/>
          </p:cNvSpPr>
          <p:nvPr>
            <p:ph type="title"/>
          </p:nvPr>
        </p:nvSpPr>
        <p:spPr/>
        <p:txBody>
          <a:bodyPr/>
          <a:lstStyle/>
          <a:p>
            <a:r>
              <a:rPr lang="en-US" dirty="0" err="1"/>
              <a:t>Penamaan</a:t>
            </a:r>
            <a:r>
              <a:rPr lang="en-US" dirty="0"/>
              <a:t> Tumor </a:t>
            </a:r>
            <a:r>
              <a:rPr lang="en-US" dirty="0" err="1"/>
              <a:t>Padat</a:t>
            </a:r>
            <a:endParaRPr lang="en-US" dirty="0"/>
          </a:p>
        </p:txBody>
      </p:sp>
      <p:sp>
        <p:nvSpPr>
          <p:cNvPr id="3" name="Text Placeholder 2">
            <a:extLst>
              <a:ext uri="{FF2B5EF4-FFF2-40B4-BE49-F238E27FC236}">
                <a16:creationId xmlns:a16="http://schemas.microsoft.com/office/drawing/2014/main" id="{025F2455-8FB4-A70E-3758-AFB7D2F019BE}"/>
              </a:ext>
            </a:extLst>
          </p:cNvPr>
          <p:cNvSpPr>
            <a:spLocks noGrp="1"/>
          </p:cNvSpPr>
          <p:nvPr>
            <p:ph type="body" idx="1"/>
          </p:nvPr>
        </p:nvSpPr>
        <p:spPr/>
        <p:txBody>
          <a:bodyPr/>
          <a:lstStyle/>
          <a:p>
            <a:pPr marL="457200" indent="-457200">
              <a:buFont typeface="Arial" panose="020B0604020202020204" pitchFamily="34" charset="0"/>
              <a:buChar char="•"/>
            </a:pPr>
            <a:r>
              <a:rPr lang="en-US" dirty="0"/>
              <a:t>Tumor </a:t>
            </a:r>
            <a:r>
              <a:rPr lang="en-US" dirty="0" err="1"/>
              <a:t>jinak</a:t>
            </a:r>
            <a:endParaRPr lang="en-US" dirty="0"/>
          </a:p>
          <a:p>
            <a:pPr marL="457200" indent="-457200">
              <a:buFont typeface="Arial" panose="020B0604020202020204" pitchFamily="34" charset="0"/>
              <a:buChar char="•"/>
            </a:pPr>
            <a:r>
              <a:rPr lang="en-US" dirty="0"/>
              <a:t>Tumor </a:t>
            </a:r>
            <a:r>
              <a:rPr lang="en-US" dirty="0" err="1"/>
              <a:t>ganas</a:t>
            </a:r>
            <a:endParaRPr lang="en-US" dirty="0"/>
          </a:p>
        </p:txBody>
      </p:sp>
    </p:spTree>
    <p:extLst>
      <p:ext uri="{BB962C8B-B14F-4D97-AF65-F5344CB8AC3E}">
        <p14:creationId xmlns:p14="http://schemas.microsoft.com/office/powerpoint/2010/main" val="708722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Tumor </a:t>
            </a:r>
            <a:r>
              <a:rPr lang="en-US" sz="3600" dirty="0" err="1"/>
              <a:t>Jinak</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81769435"/>
              </p:ext>
            </p:extLst>
          </p:nvPr>
        </p:nvGraphicFramePr>
        <p:xfrm>
          <a:off x="5525022" y="1763310"/>
          <a:ext cx="6131591" cy="4145280"/>
        </p:xfrm>
        <a:graphic>
          <a:graphicData uri="http://schemas.openxmlformats.org/drawingml/2006/table">
            <a:tbl>
              <a:tblPr firstRow="1" bandRow="1">
                <a:tableStyleId>{5C22544A-7EE6-4342-B048-85BDC9FD1C3A}</a:tableStyleId>
              </a:tblPr>
              <a:tblGrid>
                <a:gridCol w="1897275">
                  <a:extLst>
                    <a:ext uri="{9D8B030D-6E8A-4147-A177-3AD203B41FA5}">
                      <a16:colId xmlns:a16="http://schemas.microsoft.com/office/drawing/2014/main" val="20000"/>
                    </a:ext>
                  </a:extLst>
                </a:gridCol>
                <a:gridCol w="4234316">
                  <a:extLst>
                    <a:ext uri="{9D8B030D-6E8A-4147-A177-3AD203B41FA5}">
                      <a16:colId xmlns:a16="http://schemas.microsoft.com/office/drawing/2014/main" val="20001"/>
                    </a:ext>
                  </a:extLst>
                </a:gridCol>
              </a:tblGrid>
              <a:tr h="370840">
                <a:tc>
                  <a:txBody>
                    <a:bodyPr/>
                    <a:lstStyle/>
                    <a:p>
                      <a:r>
                        <a:rPr lang="en-US" sz="2200" dirty="0">
                          <a:solidFill>
                            <a:schemeClr val="bg1"/>
                          </a:solidFill>
                        </a:rPr>
                        <a:t>Nama tumor</a:t>
                      </a:r>
                    </a:p>
                  </a:txBody>
                  <a:tcPr marL="68580" marR="68580"/>
                </a:tc>
                <a:tc>
                  <a:txBody>
                    <a:bodyPr/>
                    <a:lstStyle/>
                    <a:p>
                      <a:r>
                        <a:rPr lang="en-US" sz="2200" dirty="0" err="1">
                          <a:solidFill>
                            <a:schemeClr val="bg1"/>
                          </a:solidFill>
                        </a:rPr>
                        <a:t>karakteristik</a:t>
                      </a:r>
                      <a:endParaRPr lang="en-US" sz="2200" dirty="0">
                        <a:solidFill>
                          <a:schemeClr val="bg1"/>
                        </a:solidFill>
                      </a:endParaRPr>
                    </a:p>
                  </a:txBody>
                  <a:tcPr marL="68580" marR="68580"/>
                </a:tc>
                <a:extLst>
                  <a:ext uri="{0D108BD9-81ED-4DB2-BD59-A6C34878D82A}">
                    <a16:rowId xmlns:a16="http://schemas.microsoft.com/office/drawing/2014/main" val="10000"/>
                  </a:ext>
                </a:extLst>
              </a:tr>
              <a:tr h="370840">
                <a:tc>
                  <a:txBody>
                    <a:bodyPr/>
                    <a:lstStyle/>
                    <a:p>
                      <a:r>
                        <a:rPr lang="en-US" sz="2200" dirty="0"/>
                        <a:t>Adenoma</a:t>
                      </a:r>
                    </a:p>
                  </a:txBody>
                  <a:tcPr marL="68580" marR="68580"/>
                </a:tc>
                <a:tc>
                  <a:txBody>
                    <a:bodyPr/>
                    <a:lstStyle/>
                    <a:p>
                      <a:r>
                        <a:rPr lang="en-US" sz="2200" dirty="0"/>
                        <a:t>Tumor </a:t>
                      </a:r>
                      <a:r>
                        <a:rPr lang="en-US" sz="2200" dirty="0" err="1"/>
                        <a:t>epitel</a:t>
                      </a:r>
                      <a:r>
                        <a:rPr lang="en-US" sz="2200" dirty="0"/>
                        <a:t> </a:t>
                      </a:r>
                      <a:r>
                        <a:rPr lang="en-US" sz="2200" dirty="0" err="1"/>
                        <a:t>yg</a:t>
                      </a:r>
                      <a:r>
                        <a:rPr lang="en-US" sz="2200" dirty="0"/>
                        <a:t> </a:t>
                      </a:r>
                      <a:r>
                        <a:rPr lang="en-US" sz="2200" dirty="0" err="1"/>
                        <a:t>timbul</a:t>
                      </a:r>
                      <a:r>
                        <a:rPr lang="en-US" sz="2200" dirty="0"/>
                        <a:t> </a:t>
                      </a:r>
                      <a:r>
                        <a:rPr lang="en-US" sz="2200" dirty="0" err="1"/>
                        <a:t>dalam</a:t>
                      </a:r>
                      <a:r>
                        <a:rPr lang="en-US" sz="2200" baseline="0" dirty="0"/>
                        <a:t> </a:t>
                      </a:r>
                      <a:r>
                        <a:rPr lang="en-US" sz="2200" baseline="0" dirty="0" err="1"/>
                        <a:t>k</a:t>
                      </a:r>
                      <a:r>
                        <a:rPr lang="en-US" sz="2200" dirty="0" err="1"/>
                        <a:t>elenjar</a:t>
                      </a:r>
                      <a:endParaRPr lang="en-US" sz="2200" dirty="0"/>
                    </a:p>
                  </a:txBody>
                  <a:tcPr marL="68580" marR="68580"/>
                </a:tc>
                <a:extLst>
                  <a:ext uri="{0D108BD9-81ED-4DB2-BD59-A6C34878D82A}">
                    <a16:rowId xmlns:a16="http://schemas.microsoft.com/office/drawing/2014/main" val="10001"/>
                  </a:ext>
                </a:extLst>
              </a:tr>
              <a:tr h="370840">
                <a:tc>
                  <a:txBody>
                    <a:bodyPr/>
                    <a:lstStyle/>
                    <a:p>
                      <a:r>
                        <a:rPr lang="en-US" sz="2200" dirty="0" err="1"/>
                        <a:t>Kistadenoma</a:t>
                      </a:r>
                      <a:endParaRPr lang="en-US" sz="2200" dirty="0"/>
                    </a:p>
                  </a:txBody>
                  <a:tcPr marL="68580" marR="68580"/>
                </a:tc>
                <a:tc>
                  <a:txBody>
                    <a:bodyPr/>
                    <a:lstStyle/>
                    <a:p>
                      <a:r>
                        <a:rPr lang="en-US" sz="2200" dirty="0"/>
                        <a:t>Adenoma</a:t>
                      </a:r>
                      <a:r>
                        <a:rPr lang="en-US" sz="2200" baseline="0" dirty="0"/>
                        <a:t> </a:t>
                      </a:r>
                      <a:r>
                        <a:rPr lang="en-US" sz="2200" baseline="0" dirty="0" err="1"/>
                        <a:t>yg</a:t>
                      </a:r>
                      <a:r>
                        <a:rPr lang="en-US" sz="2200" baseline="0" dirty="0"/>
                        <a:t> </a:t>
                      </a:r>
                      <a:r>
                        <a:rPr lang="en-US" sz="2200" baseline="0" dirty="0" err="1"/>
                        <a:t>menimbulkan</a:t>
                      </a:r>
                      <a:r>
                        <a:rPr lang="en-US" sz="2200" baseline="0" dirty="0"/>
                        <a:t> </a:t>
                      </a:r>
                      <a:r>
                        <a:rPr lang="en-US" sz="2200" baseline="0" dirty="0" err="1"/>
                        <a:t>m</a:t>
                      </a:r>
                      <a:r>
                        <a:rPr lang="en-US" sz="2200" dirty="0" err="1"/>
                        <a:t>assa</a:t>
                      </a:r>
                      <a:r>
                        <a:rPr lang="en-US" sz="2200" dirty="0"/>
                        <a:t> </a:t>
                      </a:r>
                      <a:r>
                        <a:rPr lang="en-US" sz="2200" dirty="0" err="1"/>
                        <a:t>kistik</a:t>
                      </a:r>
                      <a:r>
                        <a:rPr lang="en-US" sz="2200" baseline="0" dirty="0"/>
                        <a:t> </a:t>
                      </a:r>
                      <a:r>
                        <a:rPr lang="en-US" sz="2200" baseline="0" dirty="0" err="1"/>
                        <a:t>pada</a:t>
                      </a:r>
                      <a:r>
                        <a:rPr lang="en-US" sz="2200" baseline="0" dirty="0"/>
                        <a:t> ovarium</a:t>
                      </a:r>
                      <a:endParaRPr lang="en-US" sz="2200" dirty="0"/>
                    </a:p>
                  </a:txBody>
                  <a:tcPr marL="68580" marR="68580"/>
                </a:tc>
                <a:extLst>
                  <a:ext uri="{0D108BD9-81ED-4DB2-BD59-A6C34878D82A}">
                    <a16:rowId xmlns:a16="http://schemas.microsoft.com/office/drawing/2014/main" val="10002"/>
                  </a:ext>
                </a:extLst>
              </a:tr>
              <a:tr h="370840">
                <a:tc>
                  <a:txBody>
                    <a:bodyPr/>
                    <a:lstStyle/>
                    <a:p>
                      <a:r>
                        <a:rPr lang="en-US" sz="2200" dirty="0" err="1"/>
                        <a:t>papiloma</a:t>
                      </a:r>
                      <a:endParaRPr lang="en-US" sz="2200" dirty="0"/>
                    </a:p>
                  </a:txBody>
                  <a:tcPr marL="68580" marR="68580"/>
                </a:tc>
                <a:tc>
                  <a:txBody>
                    <a:bodyPr/>
                    <a:lstStyle/>
                    <a:p>
                      <a:r>
                        <a:rPr lang="en-US" sz="2200" dirty="0"/>
                        <a:t>tumor</a:t>
                      </a:r>
                      <a:r>
                        <a:rPr lang="en-US" sz="2200" baseline="0" dirty="0"/>
                        <a:t> </a:t>
                      </a:r>
                      <a:r>
                        <a:rPr lang="en-US" sz="2200" baseline="0" dirty="0" err="1"/>
                        <a:t>e</a:t>
                      </a:r>
                      <a:r>
                        <a:rPr lang="en-US" sz="2200" dirty="0" err="1"/>
                        <a:t>pitel</a:t>
                      </a:r>
                      <a:r>
                        <a:rPr lang="en-US" sz="2200" dirty="0"/>
                        <a:t> </a:t>
                      </a:r>
                      <a:r>
                        <a:rPr lang="en-US" sz="2200" dirty="0" err="1"/>
                        <a:t>yg</a:t>
                      </a:r>
                      <a:r>
                        <a:rPr lang="en-US" sz="2200" dirty="0"/>
                        <a:t> </a:t>
                      </a:r>
                      <a:r>
                        <a:rPr lang="en-US" sz="2200" dirty="0" err="1"/>
                        <a:t>membentuk</a:t>
                      </a:r>
                      <a:r>
                        <a:rPr lang="en-US" sz="2200" baseline="0" dirty="0"/>
                        <a:t> </a:t>
                      </a:r>
                      <a:r>
                        <a:rPr lang="en-US" sz="2200" baseline="0" dirty="0" err="1"/>
                        <a:t>tonjolan</a:t>
                      </a:r>
                      <a:r>
                        <a:rPr lang="en-US" sz="2200" baseline="0" dirty="0"/>
                        <a:t> </a:t>
                      </a:r>
                      <a:r>
                        <a:rPr lang="en-US" sz="2200" baseline="0" dirty="0" err="1"/>
                        <a:t>mirip</a:t>
                      </a:r>
                      <a:r>
                        <a:rPr lang="en-US" sz="2200" baseline="0" dirty="0"/>
                        <a:t> </a:t>
                      </a:r>
                      <a:r>
                        <a:rPr lang="en-US" sz="2200" baseline="0" dirty="0" err="1"/>
                        <a:t>jari</a:t>
                      </a:r>
                      <a:r>
                        <a:rPr lang="en-US" sz="2200" baseline="0" dirty="0"/>
                        <a:t> </a:t>
                      </a:r>
                      <a:r>
                        <a:rPr lang="en-US" sz="2200" baseline="0" dirty="0" err="1"/>
                        <a:t>tangan</a:t>
                      </a:r>
                      <a:endParaRPr lang="en-US" sz="2200" dirty="0"/>
                    </a:p>
                  </a:txBody>
                  <a:tcPr marL="68580" marR="68580"/>
                </a:tc>
                <a:extLst>
                  <a:ext uri="{0D108BD9-81ED-4DB2-BD59-A6C34878D82A}">
                    <a16:rowId xmlns:a16="http://schemas.microsoft.com/office/drawing/2014/main" val="10003"/>
                  </a:ext>
                </a:extLst>
              </a:tr>
              <a:tr h="370840">
                <a:tc>
                  <a:txBody>
                    <a:bodyPr/>
                    <a:lstStyle/>
                    <a:p>
                      <a:r>
                        <a:rPr lang="en-US" sz="2200" dirty="0" err="1"/>
                        <a:t>polip</a:t>
                      </a:r>
                      <a:endParaRPr lang="en-US" sz="2200" dirty="0"/>
                    </a:p>
                  </a:txBody>
                  <a:tcPr marL="68580" marR="68580"/>
                </a:tc>
                <a:tc>
                  <a:txBody>
                    <a:bodyPr/>
                    <a:lstStyle/>
                    <a:p>
                      <a:r>
                        <a:rPr lang="en-US" sz="2200" dirty="0"/>
                        <a:t>Tumor </a:t>
                      </a:r>
                      <a:r>
                        <a:rPr lang="en-US" sz="2200" dirty="0" err="1"/>
                        <a:t>yg</a:t>
                      </a:r>
                      <a:r>
                        <a:rPr lang="en-US" sz="2200" dirty="0"/>
                        <a:t> </a:t>
                      </a:r>
                      <a:r>
                        <a:rPr lang="en-US" sz="2200" dirty="0" err="1"/>
                        <a:t>menonjol</a:t>
                      </a:r>
                      <a:r>
                        <a:rPr lang="en-US" sz="2200" baseline="0" dirty="0"/>
                        <a:t> </a:t>
                      </a:r>
                      <a:r>
                        <a:rPr lang="en-US" sz="2200" baseline="0" dirty="0" err="1"/>
                        <a:t>dari</a:t>
                      </a:r>
                      <a:r>
                        <a:rPr lang="en-US" sz="2200" baseline="0" dirty="0"/>
                        <a:t> </a:t>
                      </a:r>
                      <a:r>
                        <a:rPr lang="en-US" sz="2200" baseline="0" dirty="0" err="1"/>
                        <a:t>mukosa</a:t>
                      </a:r>
                      <a:r>
                        <a:rPr lang="en-US" sz="2200" baseline="0" dirty="0"/>
                        <a:t> </a:t>
                      </a:r>
                      <a:r>
                        <a:rPr lang="en-US" sz="2200" baseline="0" dirty="0" err="1"/>
                        <a:t>ke</a:t>
                      </a:r>
                      <a:r>
                        <a:rPr lang="en-US" sz="2200" baseline="0" dirty="0"/>
                        <a:t> </a:t>
                      </a:r>
                      <a:r>
                        <a:rPr lang="en-US" sz="2200" baseline="0" dirty="0" err="1"/>
                        <a:t>dalam</a:t>
                      </a:r>
                      <a:r>
                        <a:rPr lang="en-US" sz="2200" baseline="0" dirty="0"/>
                        <a:t> lumen </a:t>
                      </a:r>
                      <a:r>
                        <a:rPr lang="en-US" sz="2200" baseline="0" dirty="0" err="1"/>
                        <a:t>sbh</a:t>
                      </a:r>
                      <a:r>
                        <a:rPr lang="en-US" sz="2200" baseline="0" dirty="0"/>
                        <a:t> organ </a:t>
                      </a:r>
                      <a:r>
                        <a:rPr lang="en-US" sz="2200" baseline="0" dirty="0" err="1"/>
                        <a:t>berongga</a:t>
                      </a:r>
                      <a:r>
                        <a:rPr lang="en-US" sz="2200" baseline="0" dirty="0"/>
                        <a:t> (</a:t>
                      </a:r>
                      <a:r>
                        <a:rPr lang="en-US" sz="2200" baseline="0" dirty="0" err="1"/>
                        <a:t>misal</a:t>
                      </a:r>
                      <a:r>
                        <a:rPr lang="en-US" sz="2200" baseline="0" dirty="0"/>
                        <a:t>. </a:t>
                      </a:r>
                      <a:r>
                        <a:rPr lang="en-US" sz="2200" baseline="0" dirty="0" err="1"/>
                        <a:t>Lambung</a:t>
                      </a:r>
                      <a:r>
                        <a:rPr lang="en-US" sz="2200" baseline="0" dirty="0"/>
                        <a:t> </a:t>
                      </a:r>
                      <a:r>
                        <a:rPr lang="en-US" sz="2200" baseline="0" dirty="0" err="1"/>
                        <a:t>atau</a:t>
                      </a:r>
                      <a:r>
                        <a:rPr lang="en-US" sz="2200" baseline="0" dirty="0"/>
                        <a:t> </a:t>
                      </a:r>
                      <a:r>
                        <a:rPr lang="en-US" sz="2200" baseline="0" dirty="0" err="1"/>
                        <a:t>kolon</a:t>
                      </a:r>
                      <a:r>
                        <a:rPr lang="en-US" sz="2200" baseline="0" dirty="0"/>
                        <a:t>)</a:t>
                      </a:r>
                      <a:endParaRPr lang="en-US" sz="2200" dirty="0"/>
                    </a:p>
                  </a:txBody>
                  <a:tcPr marL="68580" marR="68580"/>
                </a:tc>
                <a:extLst>
                  <a:ext uri="{0D108BD9-81ED-4DB2-BD59-A6C34878D82A}">
                    <a16:rowId xmlns:a16="http://schemas.microsoft.com/office/drawing/2014/main" val="10004"/>
                  </a:ext>
                </a:extLst>
              </a:tr>
            </a:tbl>
          </a:graphicData>
        </a:graphic>
      </p:graphicFrame>
      <p:sp>
        <p:nvSpPr>
          <p:cNvPr id="10" name="TextBox 9"/>
          <p:cNvSpPr txBox="1"/>
          <p:nvPr/>
        </p:nvSpPr>
        <p:spPr>
          <a:xfrm>
            <a:off x="609600" y="2021984"/>
            <a:ext cx="4385310" cy="3816429"/>
          </a:xfrm>
          <a:prstGeom prst="rect">
            <a:avLst/>
          </a:prstGeom>
          <a:noFill/>
        </p:spPr>
        <p:txBody>
          <a:bodyPr wrap="square" rtlCol="0">
            <a:spAutoFit/>
          </a:bodyPr>
          <a:lstStyle/>
          <a:p>
            <a:pPr defTabSz="457200"/>
            <a:r>
              <a:rPr lang="en-US" sz="2200" dirty="0">
                <a:solidFill>
                  <a:schemeClr val="tx2"/>
                </a:solidFill>
              </a:rPr>
              <a:t>Tumor </a:t>
            </a:r>
            <a:r>
              <a:rPr lang="en-US" sz="2200" dirty="0" err="1">
                <a:solidFill>
                  <a:schemeClr val="tx2"/>
                </a:solidFill>
              </a:rPr>
              <a:t>jinak</a:t>
            </a:r>
            <a:r>
              <a:rPr lang="en-US" sz="2200" dirty="0">
                <a:solidFill>
                  <a:schemeClr val="tx2"/>
                </a:solidFill>
              </a:rPr>
              <a:t> </a:t>
            </a:r>
            <a:r>
              <a:rPr lang="en-US" sz="2200" dirty="0" err="1">
                <a:solidFill>
                  <a:schemeClr val="tx2"/>
                </a:solidFill>
              </a:rPr>
              <a:t>diakhiri</a:t>
            </a:r>
            <a:r>
              <a:rPr lang="en-US" sz="2200" dirty="0">
                <a:solidFill>
                  <a:schemeClr val="tx2"/>
                </a:solidFill>
              </a:rPr>
              <a:t> </a:t>
            </a:r>
            <a:r>
              <a:rPr lang="en-US" sz="2200" dirty="0" err="1">
                <a:solidFill>
                  <a:schemeClr val="tx2"/>
                </a:solidFill>
              </a:rPr>
              <a:t>dengan</a:t>
            </a:r>
            <a:r>
              <a:rPr lang="en-US" sz="2200" dirty="0">
                <a:solidFill>
                  <a:schemeClr val="tx2"/>
                </a:solidFill>
              </a:rPr>
              <a:t> kata  –</a:t>
            </a:r>
            <a:r>
              <a:rPr lang="en-US" sz="2200" dirty="0" err="1">
                <a:solidFill>
                  <a:schemeClr val="tx2"/>
                </a:solidFill>
              </a:rPr>
              <a:t>oma</a:t>
            </a:r>
            <a:r>
              <a:rPr lang="en-US" sz="2200" dirty="0">
                <a:solidFill>
                  <a:schemeClr val="tx2"/>
                </a:solidFill>
              </a:rPr>
              <a:t>. </a:t>
            </a:r>
          </a:p>
          <a:p>
            <a:pPr defTabSz="457200"/>
            <a:r>
              <a:rPr lang="en-US" sz="2200" dirty="0">
                <a:solidFill>
                  <a:schemeClr val="tx2"/>
                </a:solidFill>
              </a:rPr>
              <a:t>Tumor </a:t>
            </a:r>
            <a:r>
              <a:rPr lang="en-US" sz="2200" dirty="0" err="1">
                <a:solidFill>
                  <a:schemeClr val="tx2"/>
                </a:solidFill>
              </a:rPr>
              <a:t>mesenkim</a:t>
            </a:r>
            <a:r>
              <a:rPr lang="en-US" sz="2200" dirty="0">
                <a:solidFill>
                  <a:schemeClr val="tx2"/>
                </a:solidFill>
              </a:rPr>
              <a:t> yang </a:t>
            </a:r>
            <a:r>
              <a:rPr lang="en-US" sz="2200" dirty="0" err="1">
                <a:solidFill>
                  <a:schemeClr val="tx2"/>
                </a:solidFill>
              </a:rPr>
              <a:t>jinak</a:t>
            </a:r>
            <a:r>
              <a:rPr lang="en-US" sz="2200" dirty="0">
                <a:solidFill>
                  <a:schemeClr val="tx2"/>
                </a:solidFill>
              </a:rPr>
              <a:t> </a:t>
            </a:r>
            <a:r>
              <a:rPr lang="en-US" sz="2200" dirty="0" err="1">
                <a:solidFill>
                  <a:schemeClr val="tx2"/>
                </a:solidFill>
              </a:rPr>
              <a:t>meliputi</a:t>
            </a:r>
            <a:r>
              <a:rPr lang="en-US" sz="2200" dirty="0">
                <a:solidFill>
                  <a:schemeClr val="tx2"/>
                </a:solidFill>
              </a:rPr>
              <a:t> lipoma, fibroma, angioma, osteoma, dan leiomyoma</a:t>
            </a:r>
          </a:p>
          <a:p>
            <a:pPr defTabSz="457200"/>
            <a:endParaRPr lang="en-US" sz="2200" dirty="0">
              <a:solidFill>
                <a:schemeClr val="tx2"/>
              </a:solidFill>
            </a:endParaRPr>
          </a:p>
          <a:p>
            <a:pPr defTabSz="457200"/>
            <a:r>
              <a:rPr lang="en-US" sz="2200" dirty="0">
                <a:solidFill>
                  <a:schemeClr val="tx2"/>
                </a:solidFill>
              </a:rPr>
              <a:t>Tata nama tumor </a:t>
            </a:r>
            <a:r>
              <a:rPr lang="en-US" sz="2200" dirty="0" err="1">
                <a:solidFill>
                  <a:schemeClr val="tx2"/>
                </a:solidFill>
              </a:rPr>
              <a:t>epitel</a:t>
            </a:r>
            <a:r>
              <a:rPr lang="en-US" sz="2200" dirty="0">
                <a:solidFill>
                  <a:schemeClr val="tx2"/>
                </a:solidFill>
              </a:rPr>
              <a:t> </a:t>
            </a:r>
            <a:r>
              <a:rPr lang="en-US" sz="2200" dirty="0" err="1">
                <a:solidFill>
                  <a:schemeClr val="tx2"/>
                </a:solidFill>
              </a:rPr>
              <a:t>yg</a:t>
            </a:r>
            <a:r>
              <a:rPr lang="en-US" sz="2200" dirty="0">
                <a:solidFill>
                  <a:schemeClr val="tx2"/>
                </a:solidFill>
              </a:rPr>
              <a:t> </a:t>
            </a:r>
            <a:r>
              <a:rPr lang="en-US" sz="2200" dirty="0" err="1">
                <a:solidFill>
                  <a:schemeClr val="tx2"/>
                </a:solidFill>
              </a:rPr>
              <a:t>jinak</a:t>
            </a:r>
            <a:r>
              <a:rPr lang="en-US" sz="2200" dirty="0">
                <a:solidFill>
                  <a:schemeClr val="tx2"/>
                </a:solidFill>
              </a:rPr>
              <a:t> </a:t>
            </a:r>
            <a:r>
              <a:rPr lang="en-US" sz="2200" dirty="0" err="1">
                <a:solidFill>
                  <a:schemeClr val="tx2"/>
                </a:solidFill>
              </a:rPr>
              <a:t>agak</a:t>
            </a:r>
            <a:r>
              <a:rPr lang="en-US" sz="2200" dirty="0">
                <a:solidFill>
                  <a:schemeClr val="tx2"/>
                </a:solidFill>
              </a:rPr>
              <a:t> </a:t>
            </a:r>
            <a:r>
              <a:rPr lang="en-US" sz="2200" dirty="0" err="1">
                <a:solidFill>
                  <a:schemeClr val="tx2"/>
                </a:solidFill>
              </a:rPr>
              <a:t>kompleks</a:t>
            </a:r>
            <a:r>
              <a:rPr lang="en-US" sz="2200" dirty="0">
                <a:solidFill>
                  <a:schemeClr val="tx2"/>
                </a:solidFill>
              </a:rPr>
              <a:t> dan </a:t>
            </a:r>
            <a:r>
              <a:rPr lang="en-US" sz="2200" dirty="0" err="1">
                <a:solidFill>
                  <a:schemeClr val="tx2"/>
                </a:solidFill>
              </a:rPr>
              <a:t>didasarkan</a:t>
            </a:r>
            <a:r>
              <a:rPr lang="en-US" sz="2200" dirty="0">
                <a:solidFill>
                  <a:schemeClr val="tx2"/>
                </a:solidFill>
              </a:rPr>
              <a:t> pada histogenesis </a:t>
            </a:r>
            <a:r>
              <a:rPr lang="en-US" sz="2200" dirty="0" err="1">
                <a:solidFill>
                  <a:schemeClr val="tx2"/>
                </a:solidFill>
              </a:rPr>
              <a:t>serta</a:t>
            </a:r>
            <a:r>
              <a:rPr lang="en-US" sz="2200" dirty="0">
                <a:solidFill>
                  <a:schemeClr val="tx2"/>
                </a:solidFill>
              </a:rPr>
              <a:t> </a:t>
            </a:r>
            <a:r>
              <a:rPr lang="en-US" sz="2200" dirty="0" err="1">
                <a:solidFill>
                  <a:schemeClr val="tx2"/>
                </a:solidFill>
              </a:rPr>
              <a:t>arsitekturnya</a:t>
            </a:r>
            <a:r>
              <a:rPr lang="en-US" sz="2200" dirty="0">
                <a:solidFill>
                  <a:schemeClr val="tx2"/>
                </a:solidFill>
              </a:rPr>
              <a:t>.</a:t>
            </a:r>
          </a:p>
        </p:txBody>
      </p:sp>
    </p:spTree>
    <p:extLst>
      <p:ext uri="{BB962C8B-B14F-4D97-AF65-F5344CB8AC3E}">
        <p14:creationId xmlns:p14="http://schemas.microsoft.com/office/powerpoint/2010/main" val="3507689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089" y="160941"/>
            <a:ext cx="7928999" cy="970450"/>
          </a:xfrm>
        </p:spPr>
        <p:txBody>
          <a:bodyPr/>
          <a:lstStyle/>
          <a:p>
            <a:r>
              <a:rPr lang="en-US" dirty="0"/>
              <a:t>Tumor </a:t>
            </a:r>
            <a:r>
              <a:rPr lang="en-US" dirty="0" err="1"/>
              <a:t>ganas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703563893"/>
              </p:ext>
            </p:extLst>
          </p:nvPr>
        </p:nvGraphicFramePr>
        <p:xfrm>
          <a:off x="4913905" y="1836750"/>
          <a:ext cx="6780916" cy="4023360"/>
        </p:xfrm>
        <a:graphic>
          <a:graphicData uri="http://schemas.openxmlformats.org/drawingml/2006/table">
            <a:tbl>
              <a:tblPr firstRow="1" bandRow="1">
                <a:tableStyleId>{5C22544A-7EE6-4342-B048-85BDC9FD1C3A}</a:tableStyleId>
              </a:tblPr>
              <a:tblGrid>
                <a:gridCol w="2926081">
                  <a:extLst>
                    <a:ext uri="{9D8B030D-6E8A-4147-A177-3AD203B41FA5}">
                      <a16:colId xmlns:a16="http://schemas.microsoft.com/office/drawing/2014/main" val="20000"/>
                    </a:ext>
                  </a:extLst>
                </a:gridCol>
                <a:gridCol w="3854835">
                  <a:extLst>
                    <a:ext uri="{9D8B030D-6E8A-4147-A177-3AD203B41FA5}">
                      <a16:colId xmlns:a16="http://schemas.microsoft.com/office/drawing/2014/main" val="20001"/>
                    </a:ext>
                  </a:extLst>
                </a:gridCol>
              </a:tblGrid>
              <a:tr h="401541">
                <a:tc>
                  <a:txBody>
                    <a:bodyPr/>
                    <a:lstStyle/>
                    <a:p>
                      <a:r>
                        <a:rPr lang="en-US" sz="2400" dirty="0">
                          <a:solidFill>
                            <a:schemeClr val="bg1"/>
                          </a:solidFill>
                        </a:rPr>
                        <a:t>Nama tumor</a:t>
                      </a:r>
                    </a:p>
                  </a:txBody>
                  <a:tcPr marL="68580" marR="68580"/>
                </a:tc>
                <a:tc>
                  <a:txBody>
                    <a:bodyPr/>
                    <a:lstStyle/>
                    <a:p>
                      <a:r>
                        <a:rPr lang="en-US" sz="2400" dirty="0" err="1">
                          <a:solidFill>
                            <a:schemeClr val="bg1"/>
                          </a:solidFill>
                        </a:rPr>
                        <a:t>asal</a:t>
                      </a:r>
                      <a:endParaRPr lang="en-US" sz="2400" dirty="0">
                        <a:solidFill>
                          <a:schemeClr val="bg1"/>
                        </a:solidFill>
                      </a:endParaRPr>
                    </a:p>
                  </a:txBody>
                  <a:tcPr marL="68580" marR="68580"/>
                </a:tc>
                <a:extLst>
                  <a:ext uri="{0D108BD9-81ED-4DB2-BD59-A6C34878D82A}">
                    <a16:rowId xmlns:a16="http://schemas.microsoft.com/office/drawing/2014/main" val="10000"/>
                  </a:ext>
                </a:extLst>
              </a:tr>
              <a:tr h="370840">
                <a:tc>
                  <a:txBody>
                    <a:bodyPr/>
                    <a:lstStyle/>
                    <a:p>
                      <a:r>
                        <a:rPr lang="en-US" sz="2400" dirty="0" err="1"/>
                        <a:t>fibromasarkoma</a:t>
                      </a:r>
                      <a:endParaRPr lang="en-US" sz="2400" dirty="0"/>
                    </a:p>
                  </a:txBody>
                  <a:tcPr marL="68580" marR="68580"/>
                </a:tc>
                <a:tc>
                  <a:txBody>
                    <a:bodyPr/>
                    <a:lstStyle/>
                    <a:p>
                      <a:r>
                        <a:rPr lang="en-US" sz="2400" dirty="0" err="1"/>
                        <a:t>Berasal</a:t>
                      </a:r>
                      <a:r>
                        <a:rPr lang="en-US" sz="2400" dirty="0"/>
                        <a:t> </a:t>
                      </a:r>
                      <a:r>
                        <a:rPr lang="en-US" sz="2400" dirty="0" err="1"/>
                        <a:t>dari</a:t>
                      </a:r>
                      <a:r>
                        <a:rPr lang="en-US" sz="2400" dirty="0"/>
                        <a:t> </a:t>
                      </a:r>
                      <a:r>
                        <a:rPr lang="en-US" sz="2400" dirty="0" err="1"/>
                        <a:t>jaringan</a:t>
                      </a:r>
                      <a:r>
                        <a:rPr lang="en-US" sz="2400" dirty="0"/>
                        <a:t> </a:t>
                      </a:r>
                      <a:r>
                        <a:rPr lang="en-US" sz="2400" dirty="0" err="1"/>
                        <a:t>mesenkim</a:t>
                      </a:r>
                      <a:r>
                        <a:rPr lang="en-US" sz="2400" dirty="0"/>
                        <a:t> </a:t>
                      </a:r>
                      <a:r>
                        <a:rPr lang="en-US" sz="2400" dirty="0" err="1"/>
                        <a:t>jaringan</a:t>
                      </a:r>
                      <a:r>
                        <a:rPr lang="en-US" sz="2400" baseline="0" dirty="0"/>
                        <a:t> </a:t>
                      </a:r>
                      <a:r>
                        <a:rPr lang="en-US" sz="2400" baseline="0" dirty="0" err="1"/>
                        <a:t>ikat</a:t>
                      </a:r>
                      <a:endParaRPr lang="en-US" sz="2400" dirty="0"/>
                    </a:p>
                  </a:txBody>
                  <a:tcPr marL="68580" marR="68580"/>
                </a:tc>
                <a:extLst>
                  <a:ext uri="{0D108BD9-81ED-4DB2-BD59-A6C34878D82A}">
                    <a16:rowId xmlns:a16="http://schemas.microsoft.com/office/drawing/2014/main" val="10001"/>
                  </a:ext>
                </a:extLst>
              </a:tr>
              <a:tr h="370840">
                <a:tc>
                  <a:txBody>
                    <a:bodyPr/>
                    <a:lstStyle/>
                    <a:p>
                      <a:r>
                        <a:rPr lang="en-US" sz="2400" dirty="0" err="1"/>
                        <a:t>angiosarkoma</a:t>
                      </a:r>
                      <a:endParaRPr lang="en-US" sz="2400" dirty="0"/>
                    </a:p>
                  </a:txBody>
                  <a:tcPr marL="68580" marR="68580"/>
                </a:tc>
                <a:tc>
                  <a:txBody>
                    <a:bodyPr/>
                    <a:lstStyle/>
                    <a:p>
                      <a:r>
                        <a:rPr lang="en-US" sz="2400" dirty="0" err="1"/>
                        <a:t>Pembuluh</a:t>
                      </a:r>
                      <a:r>
                        <a:rPr lang="en-US" sz="2400" dirty="0"/>
                        <a:t> </a:t>
                      </a:r>
                      <a:r>
                        <a:rPr lang="en-US" sz="2400" dirty="0" err="1"/>
                        <a:t>darah</a:t>
                      </a:r>
                      <a:endParaRPr lang="en-US" sz="2400" dirty="0"/>
                    </a:p>
                  </a:txBody>
                  <a:tcPr marL="68580" marR="68580"/>
                </a:tc>
                <a:extLst>
                  <a:ext uri="{0D108BD9-81ED-4DB2-BD59-A6C34878D82A}">
                    <a16:rowId xmlns:a16="http://schemas.microsoft.com/office/drawing/2014/main" val="10002"/>
                  </a:ext>
                </a:extLst>
              </a:tr>
              <a:tr h="203558">
                <a:tc>
                  <a:txBody>
                    <a:bodyPr/>
                    <a:lstStyle/>
                    <a:p>
                      <a:r>
                        <a:rPr lang="en-US" sz="2400" dirty="0"/>
                        <a:t>leukemia</a:t>
                      </a:r>
                    </a:p>
                  </a:txBody>
                  <a:tcPr marL="68580" marR="68580"/>
                </a:tc>
                <a:tc>
                  <a:txBody>
                    <a:bodyPr/>
                    <a:lstStyle/>
                    <a:p>
                      <a:r>
                        <a:rPr lang="en-US" sz="2400" dirty="0" err="1"/>
                        <a:t>Sel</a:t>
                      </a:r>
                      <a:r>
                        <a:rPr lang="en-US" sz="2400" dirty="0"/>
                        <a:t> </a:t>
                      </a:r>
                      <a:r>
                        <a:rPr lang="en-US" sz="2400" dirty="0" err="1"/>
                        <a:t>darah</a:t>
                      </a:r>
                      <a:r>
                        <a:rPr lang="en-US" sz="2400" dirty="0"/>
                        <a:t>   </a:t>
                      </a:r>
                    </a:p>
                  </a:txBody>
                  <a:tcPr marL="68580" marR="68580"/>
                </a:tc>
                <a:extLst>
                  <a:ext uri="{0D108BD9-81ED-4DB2-BD59-A6C34878D82A}">
                    <a16:rowId xmlns:a16="http://schemas.microsoft.com/office/drawing/2014/main" val="10003"/>
                  </a:ext>
                </a:extLst>
              </a:tr>
              <a:tr h="203558">
                <a:tc>
                  <a:txBody>
                    <a:bodyPr/>
                    <a:lstStyle/>
                    <a:p>
                      <a:r>
                        <a:rPr lang="en-US" sz="2400" dirty="0" err="1"/>
                        <a:t>limfoma</a:t>
                      </a:r>
                      <a:endParaRPr lang="en-US" sz="2400" dirty="0"/>
                    </a:p>
                  </a:txBody>
                  <a:tcPr marL="68580" marR="68580"/>
                </a:tc>
                <a:tc>
                  <a:txBody>
                    <a:bodyPr/>
                    <a:lstStyle/>
                    <a:p>
                      <a:r>
                        <a:rPr lang="en-US" sz="2400" dirty="0" err="1"/>
                        <a:t>Jaringan</a:t>
                      </a:r>
                      <a:r>
                        <a:rPr lang="en-US" sz="2400" baseline="0" dirty="0"/>
                        <a:t> </a:t>
                      </a:r>
                      <a:r>
                        <a:rPr lang="en-US" sz="2400" baseline="0" dirty="0" err="1"/>
                        <a:t>limfoid</a:t>
                      </a:r>
                      <a:endParaRPr lang="en-US" sz="2400" dirty="0"/>
                    </a:p>
                  </a:txBody>
                  <a:tcPr marL="68580" marR="68580"/>
                </a:tc>
                <a:extLst>
                  <a:ext uri="{0D108BD9-81ED-4DB2-BD59-A6C34878D82A}">
                    <a16:rowId xmlns:a16="http://schemas.microsoft.com/office/drawing/2014/main" val="10004"/>
                  </a:ext>
                </a:extLst>
              </a:tr>
              <a:tr h="203558">
                <a:tc>
                  <a:txBody>
                    <a:bodyPr/>
                    <a:lstStyle/>
                    <a:p>
                      <a:r>
                        <a:rPr lang="en-US" sz="2400" dirty="0" err="1"/>
                        <a:t>leiomiosarkoma</a:t>
                      </a:r>
                      <a:endParaRPr lang="en-US" sz="2400" dirty="0"/>
                    </a:p>
                  </a:txBody>
                  <a:tcPr marL="68580" marR="68580"/>
                </a:tc>
                <a:tc>
                  <a:txBody>
                    <a:bodyPr/>
                    <a:lstStyle/>
                    <a:p>
                      <a:r>
                        <a:rPr lang="en-US" sz="2400" dirty="0" err="1"/>
                        <a:t>Otot</a:t>
                      </a:r>
                      <a:r>
                        <a:rPr lang="en-US" sz="2400" baseline="0" dirty="0"/>
                        <a:t> polos</a:t>
                      </a:r>
                      <a:endParaRPr lang="en-US" sz="2400" dirty="0"/>
                    </a:p>
                  </a:txBody>
                  <a:tcPr marL="68580" marR="68580"/>
                </a:tc>
                <a:extLst>
                  <a:ext uri="{0D108BD9-81ED-4DB2-BD59-A6C34878D82A}">
                    <a16:rowId xmlns:a16="http://schemas.microsoft.com/office/drawing/2014/main" val="10005"/>
                  </a:ext>
                </a:extLst>
              </a:tr>
              <a:tr h="203558">
                <a:tc>
                  <a:txBody>
                    <a:bodyPr/>
                    <a:lstStyle/>
                    <a:p>
                      <a:r>
                        <a:rPr lang="en-US" sz="2400" dirty="0" err="1"/>
                        <a:t>rhabdomiosarkoma</a:t>
                      </a:r>
                      <a:endParaRPr lang="en-US" sz="2400" dirty="0"/>
                    </a:p>
                  </a:txBody>
                  <a:tcPr marL="68580" marR="68580"/>
                </a:tc>
                <a:tc>
                  <a:txBody>
                    <a:bodyPr/>
                    <a:lstStyle/>
                    <a:p>
                      <a:r>
                        <a:rPr lang="en-US" sz="2400" dirty="0" err="1"/>
                        <a:t>Otot</a:t>
                      </a:r>
                      <a:r>
                        <a:rPr lang="en-US" sz="2400" dirty="0"/>
                        <a:t> </a:t>
                      </a:r>
                      <a:r>
                        <a:rPr lang="en-US" sz="2400" dirty="0" err="1"/>
                        <a:t>lurik</a:t>
                      </a:r>
                      <a:endParaRPr lang="en-US" sz="2400" dirty="0"/>
                    </a:p>
                  </a:txBody>
                  <a:tcPr marL="68580" marR="68580"/>
                </a:tc>
                <a:extLst>
                  <a:ext uri="{0D108BD9-81ED-4DB2-BD59-A6C34878D82A}">
                    <a16:rowId xmlns:a16="http://schemas.microsoft.com/office/drawing/2014/main" val="10006"/>
                  </a:ext>
                </a:extLst>
              </a:tr>
              <a:tr h="203558">
                <a:tc>
                  <a:txBody>
                    <a:bodyPr/>
                    <a:lstStyle/>
                    <a:p>
                      <a:r>
                        <a:rPr lang="en-US" sz="2400" dirty="0" err="1"/>
                        <a:t>adenokarsinoma</a:t>
                      </a:r>
                      <a:endParaRPr lang="en-US" sz="2400" dirty="0"/>
                    </a:p>
                  </a:txBody>
                  <a:tcPr marL="68580" marR="68580"/>
                </a:tc>
                <a:tc>
                  <a:txBody>
                    <a:bodyPr/>
                    <a:lstStyle/>
                    <a:p>
                      <a:r>
                        <a:rPr lang="en-US" sz="2400" dirty="0" err="1"/>
                        <a:t>Lapisan</a:t>
                      </a:r>
                      <a:r>
                        <a:rPr lang="en-US" sz="2400" dirty="0"/>
                        <a:t> </a:t>
                      </a:r>
                      <a:r>
                        <a:rPr lang="en-US" sz="2400" dirty="0" err="1"/>
                        <a:t>epitel</a:t>
                      </a:r>
                      <a:r>
                        <a:rPr lang="en-US" sz="2400" dirty="0"/>
                        <a:t> </a:t>
                      </a:r>
                      <a:r>
                        <a:rPr lang="en-US" sz="2400" dirty="0" err="1"/>
                        <a:t>pd</a:t>
                      </a:r>
                      <a:r>
                        <a:rPr lang="en-US" sz="2400" dirty="0"/>
                        <a:t> </a:t>
                      </a:r>
                      <a:r>
                        <a:rPr lang="en-US" sz="2400" dirty="0" err="1"/>
                        <a:t>kelenjar</a:t>
                      </a:r>
                      <a:endParaRPr lang="en-US" sz="2400" dirty="0"/>
                    </a:p>
                  </a:txBody>
                  <a:tcPr marL="68580" marR="68580"/>
                </a:tc>
                <a:extLst>
                  <a:ext uri="{0D108BD9-81ED-4DB2-BD59-A6C34878D82A}">
                    <a16:rowId xmlns:a16="http://schemas.microsoft.com/office/drawing/2014/main" val="10007"/>
                  </a:ext>
                </a:extLst>
              </a:tr>
            </a:tbl>
          </a:graphicData>
        </a:graphic>
      </p:graphicFrame>
      <p:sp>
        <p:nvSpPr>
          <p:cNvPr id="5" name="TextBox 4"/>
          <p:cNvSpPr txBox="1"/>
          <p:nvPr/>
        </p:nvSpPr>
        <p:spPr>
          <a:xfrm>
            <a:off x="363391" y="2035016"/>
            <a:ext cx="3985972" cy="1938992"/>
          </a:xfrm>
          <a:prstGeom prst="rect">
            <a:avLst/>
          </a:prstGeom>
          <a:noFill/>
        </p:spPr>
        <p:txBody>
          <a:bodyPr wrap="square" rtlCol="0">
            <a:spAutoFit/>
          </a:bodyPr>
          <a:lstStyle/>
          <a:p>
            <a:pPr marL="342900" indent="-342900" defTabSz="457200">
              <a:buFont typeface="Arial" panose="020B0604020202020204" pitchFamily="34" charset="0"/>
              <a:buChar char="•"/>
            </a:pPr>
            <a:r>
              <a:rPr lang="en-US" sz="2400" dirty="0" err="1">
                <a:solidFill>
                  <a:prstClr val="black"/>
                </a:solidFill>
              </a:rPr>
              <a:t>Karsinoma</a:t>
            </a:r>
            <a:r>
              <a:rPr lang="en-US" sz="2400" dirty="0">
                <a:solidFill>
                  <a:prstClr val="black"/>
                </a:solidFill>
              </a:rPr>
              <a:t> : </a:t>
            </a:r>
            <a:r>
              <a:rPr lang="en-US" sz="2400" dirty="0" err="1">
                <a:solidFill>
                  <a:prstClr val="black"/>
                </a:solidFill>
              </a:rPr>
              <a:t>yg</a:t>
            </a:r>
            <a:r>
              <a:rPr lang="en-US" sz="2400" dirty="0">
                <a:solidFill>
                  <a:prstClr val="black"/>
                </a:solidFill>
              </a:rPr>
              <a:t> </a:t>
            </a:r>
            <a:r>
              <a:rPr lang="en-US" sz="2400" dirty="0" err="1">
                <a:solidFill>
                  <a:prstClr val="black"/>
                </a:solidFill>
              </a:rPr>
              <a:t>tumbuh</a:t>
            </a:r>
            <a:r>
              <a:rPr lang="en-US" sz="2400" dirty="0">
                <a:solidFill>
                  <a:prstClr val="black"/>
                </a:solidFill>
              </a:rPr>
              <a:t> </a:t>
            </a:r>
            <a:r>
              <a:rPr lang="en-US" sz="2400" dirty="0" err="1">
                <a:solidFill>
                  <a:prstClr val="black"/>
                </a:solidFill>
              </a:rPr>
              <a:t>dari</a:t>
            </a:r>
            <a:r>
              <a:rPr lang="en-US" sz="2400" dirty="0">
                <a:solidFill>
                  <a:prstClr val="black"/>
                </a:solidFill>
              </a:rPr>
              <a:t> </a:t>
            </a:r>
            <a:r>
              <a:rPr lang="en-US" sz="2400" dirty="0" err="1">
                <a:solidFill>
                  <a:prstClr val="black"/>
                </a:solidFill>
              </a:rPr>
              <a:t>sel</a:t>
            </a:r>
            <a:r>
              <a:rPr lang="en-US" sz="2400" dirty="0">
                <a:solidFill>
                  <a:prstClr val="black"/>
                </a:solidFill>
              </a:rPr>
              <a:t> </a:t>
            </a:r>
            <a:r>
              <a:rPr lang="en-US" sz="2400" dirty="0" err="1">
                <a:solidFill>
                  <a:prstClr val="black"/>
                </a:solidFill>
              </a:rPr>
              <a:t>epitel</a:t>
            </a:r>
            <a:endParaRPr lang="en-US" sz="2400" dirty="0">
              <a:solidFill>
                <a:prstClr val="black"/>
              </a:solidFill>
            </a:endParaRPr>
          </a:p>
          <a:p>
            <a:pPr defTabSz="457200"/>
            <a:endParaRPr lang="en-US" sz="2400" dirty="0">
              <a:solidFill>
                <a:prstClr val="black"/>
              </a:solidFill>
            </a:endParaRPr>
          </a:p>
          <a:p>
            <a:pPr marL="342900" indent="-342900" defTabSz="457200">
              <a:buFont typeface="Arial" panose="020B0604020202020204" pitchFamily="34" charset="0"/>
              <a:buChar char="•"/>
            </a:pPr>
            <a:r>
              <a:rPr lang="en-US" sz="2400" dirty="0" err="1">
                <a:solidFill>
                  <a:prstClr val="black"/>
                </a:solidFill>
              </a:rPr>
              <a:t>Sarkoma</a:t>
            </a:r>
            <a:r>
              <a:rPr lang="en-US" sz="2400" dirty="0">
                <a:solidFill>
                  <a:prstClr val="black"/>
                </a:solidFill>
              </a:rPr>
              <a:t> : </a:t>
            </a:r>
            <a:r>
              <a:rPr lang="en-US" sz="2400" dirty="0" err="1">
                <a:solidFill>
                  <a:prstClr val="black"/>
                </a:solidFill>
              </a:rPr>
              <a:t>yg</a:t>
            </a:r>
            <a:r>
              <a:rPr lang="en-US" sz="2400" dirty="0">
                <a:solidFill>
                  <a:prstClr val="black"/>
                </a:solidFill>
              </a:rPr>
              <a:t> </a:t>
            </a:r>
            <a:r>
              <a:rPr lang="en-US" sz="2400" dirty="0" err="1">
                <a:solidFill>
                  <a:prstClr val="black"/>
                </a:solidFill>
              </a:rPr>
              <a:t>tumbuh</a:t>
            </a:r>
            <a:r>
              <a:rPr lang="en-US" sz="2400" dirty="0">
                <a:solidFill>
                  <a:prstClr val="black"/>
                </a:solidFill>
              </a:rPr>
              <a:t> </a:t>
            </a:r>
            <a:r>
              <a:rPr lang="en-US" sz="2400" dirty="0" err="1">
                <a:solidFill>
                  <a:prstClr val="black"/>
                </a:solidFill>
              </a:rPr>
              <a:t>dari</a:t>
            </a:r>
            <a:r>
              <a:rPr lang="en-US" sz="2400" dirty="0">
                <a:solidFill>
                  <a:prstClr val="black"/>
                </a:solidFill>
              </a:rPr>
              <a:t> </a:t>
            </a:r>
            <a:r>
              <a:rPr lang="en-US" sz="2400" dirty="0" err="1">
                <a:solidFill>
                  <a:prstClr val="black"/>
                </a:solidFill>
              </a:rPr>
              <a:t>jaringan</a:t>
            </a:r>
            <a:r>
              <a:rPr lang="en-US" sz="2400" dirty="0">
                <a:solidFill>
                  <a:prstClr val="black"/>
                </a:solidFill>
              </a:rPr>
              <a:t> </a:t>
            </a:r>
            <a:r>
              <a:rPr lang="en-US" sz="2400" dirty="0" err="1">
                <a:solidFill>
                  <a:prstClr val="black"/>
                </a:solidFill>
              </a:rPr>
              <a:t>mesenkim</a:t>
            </a:r>
            <a:endParaRPr lang="en-US" sz="2400" dirty="0">
              <a:solidFill>
                <a:prstClr val="black"/>
              </a:solidFill>
            </a:endParaRPr>
          </a:p>
        </p:txBody>
      </p:sp>
    </p:spTree>
    <p:extLst>
      <p:ext uri="{BB962C8B-B14F-4D97-AF65-F5344CB8AC3E}">
        <p14:creationId xmlns:p14="http://schemas.microsoft.com/office/powerpoint/2010/main" val="372633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12D1-A60B-1017-41B0-40867B69DC5E}"/>
              </a:ext>
            </a:extLst>
          </p:cNvPr>
          <p:cNvSpPr>
            <a:spLocks noGrp="1"/>
          </p:cNvSpPr>
          <p:nvPr>
            <p:ph type="title"/>
          </p:nvPr>
        </p:nvSpPr>
        <p:spPr/>
        <p:txBody>
          <a:bodyPr/>
          <a:lstStyle/>
          <a:p>
            <a:r>
              <a:rPr lang="en-US" dirty="0" err="1"/>
              <a:t>Terapi</a:t>
            </a:r>
            <a:r>
              <a:rPr lang="en-US" dirty="0"/>
              <a:t> </a:t>
            </a:r>
            <a:r>
              <a:rPr lang="en-US" dirty="0" err="1"/>
              <a:t>Supportif</a:t>
            </a:r>
            <a:r>
              <a:rPr lang="en-US" dirty="0"/>
              <a:t> </a:t>
            </a:r>
            <a:r>
              <a:rPr lang="en-US" dirty="0" err="1"/>
              <a:t>untuk</a:t>
            </a:r>
            <a:r>
              <a:rPr lang="en-US" dirty="0"/>
              <a:t> </a:t>
            </a:r>
            <a:r>
              <a:rPr lang="en-US" dirty="0" err="1"/>
              <a:t>pasien</a:t>
            </a:r>
            <a:r>
              <a:rPr lang="en-US" dirty="0"/>
              <a:t> </a:t>
            </a:r>
            <a:r>
              <a:rPr lang="en-US" dirty="0" err="1"/>
              <a:t>kanker</a:t>
            </a:r>
            <a:endParaRPr lang="en-US" dirty="0"/>
          </a:p>
        </p:txBody>
      </p:sp>
      <p:sp>
        <p:nvSpPr>
          <p:cNvPr id="3" name="TextBox 2">
            <a:extLst>
              <a:ext uri="{FF2B5EF4-FFF2-40B4-BE49-F238E27FC236}">
                <a16:creationId xmlns:a16="http://schemas.microsoft.com/office/drawing/2014/main" id="{463B88D9-3E0C-7C96-B77F-3CC704A67EFB}"/>
              </a:ext>
            </a:extLst>
          </p:cNvPr>
          <p:cNvSpPr txBox="1"/>
          <p:nvPr/>
        </p:nvSpPr>
        <p:spPr>
          <a:xfrm>
            <a:off x="788670" y="1771650"/>
            <a:ext cx="10995660" cy="4401205"/>
          </a:xfrm>
          <a:prstGeom prst="rect">
            <a:avLst/>
          </a:prstGeom>
          <a:noFill/>
        </p:spPr>
        <p:txBody>
          <a:bodyPr wrap="square" rtlCol="0">
            <a:spAutoFit/>
          </a:bodyPr>
          <a:lstStyle/>
          <a:p>
            <a:r>
              <a:rPr lang="en-US" sz="2000" dirty="0" err="1"/>
              <a:t>Terapi</a:t>
            </a:r>
            <a:r>
              <a:rPr lang="en-US" sz="2000" dirty="0"/>
              <a:t> </a:t>
            </a:r>
            <a:r>
              <a:rPr lang="en-US" sz="2000" dirty="0" err="1"/>
              <a:t>supportif</a:t>
            </a:r>
            <a:r>
              <a:rPr lang="en-US" sz="2000" dirty="0"/>
              <a:t> yang </a:t>
            </a:r>
            <a:r>
              <a:rPr lang="en-US" sz="2000" dirty="0" err="1"/>
              <a:t>diberikan</a:t>
            </a:r>
            <a:r>
              <a:rPr lang="en-US" sz="2000" dirty="0"/>
              <a:t> </a:t>
            </a:r>
            <a:r>
              <a:rPr lang="en-US" sz="2000" dirty="0" err="1"/>
              <a:t>kepada</a:t>
            </a:r>
            <a:r>
              <a:rPr lang="en-US" sz="2000" dirty="0"/>
              <a:t> </a:t>
            </a:r>
            <a:r>
              <a:rPr lang="en-US" sz="2000" dirty="0" err="1"/>
              <a:t>pasien</a:t>
            </a:r>
            <a:r>
              <a:rPr lang="en-US" sz="2000" dirty="0"/>
              <a:t> </a:t>
            </a:r>
            <a:r>
              <a:rPr lang="en-US" sz="2000" dirty="0" err="1"/>
              <a:t>kanker</a:t>
            </a:r>
            <a:r>
              <a:rPr lang="en-US" sz="2000" dirty="0"/>
              <a:t> </a:t>
            </a:r>
            <a:r>
              <a:rPr lang="en-US" sz="2000" dirty="0" err="1"/>
              <a:t>mencakup</a:t>
            </a:r>
            <a:r>
              <a:rPr lang="en-US" sz="2000" dirty="0"/>
              <a:t> </a:t>
            </a:r>
            <a:r>
              <a:rPr lang="en-US" sz="2000" dirty="0" err="1"/>
              <a:t>pengobatan</a:t>
            </a:r>
            <a:r>
              <a:rPr lang="en-US" sz="2000" dirty="0"/>
              <a:t> </a:t>
            </a:r>
            <a:r>
              <a:rPr lang="en-US" sz="2000" dirty="0" err="1"/>
              <a:t>untuk</a:t>
            </a:r>
            <a:r>
              <a:rPr lang="en-US" sz="2000" dirty="0"/>
              <a:t> </a:t>
            </a:r>
            <a:r>
              <a:rPr lang="en-US" sz="2000" dirty="0" err="1"/>
              <a:t>mengatasi</a:t>
            </a:r>
            <a:r>
              <a:rPr lang="en-US" sz="2000" dirty="0"/>
              <a:t>:</a:t>
            </a:r>
          </a:p>
          <a:p>
            <a:endParaRPr lang="en-US" sz="2000" dirty="0"/>
          </a:p>
          <a:p>
            <a:pPr marL="285750" indent="-285750">
              <a:buFont typeface="Arial" panose="020B0604020202020204" pitchFamily="34" charset="0"/>
              <a:buChar char="•"/>
            </a:pPr>
            <a:r>
              <a:rPr lang="en-US" sz="2000" dirty="0" err="1"/>
              <a:t>Mual</a:t>
            </a:r>
            <a:r>
              <a:rPr lang="en-US" sz="2000" dirty="0"/>
              <a:t> dan </a:t>
            </a:r>
            <a:r>
              <a:rPr lang="en-US" sz="2000" dirty="0" err="1"/>
              <a:t>muntah</a:t>
            </a:r>
            <a:r>
              <a:rPr lang="en-US" sz="2000" dirty="0"/>
              <a:t>: ondansetron, </a:t>
            </a:r>
            <a:r>
              <a:rPr lang="en-US" sz="2000" dirty="0" err="1"/>
              <a:t>agrepitat</a:t>
            </a:r>
            <a:endParaRPr lang="en-US" sz="2000" dirty="0"/>
          </a:p>
          <a:p>
            <a:pPr marL="285750" indent="-285750">
              <a:buFont typeface="Arial" panose="020B0604020202020204" pitchFamily="34" charset="0"/>
              <a:buChar char="•"/>
            </a:pPr>
            <a:r>
              <a:rPr lang="en-US" sz="2000" dirty="0" err="1"/>
              <a:t>Anoreksia</a:t>
            </a:r>
            <a:r>
              <a:rPr lang="en-US" sz="2000" dirty="0"/>
              <a:t>: </a:t>
            </a:r>
            <a:r>
              <a:rPr lang="en-US" sz="2000" dirty="0" err="1"/>
              <a:t>obat</a:t>
            </a:r>
            <a:r>
              <a:rPr lang="en-US" sz="2000" dirty="0"/>
              <a:t> </a:t>
            </a:r>
            <a:r>
              <a:rPr lang="en-US" sz="2000" dirty="0" err="1"/>
              <a:t>perangsang</a:t>
            </a:r>
            <a:r>
              <a:rPr lang="en-US" sz="2000" dirty="0"/>
              <a:t> </a:t>
            </a:r>
            <a:r>
              <a:rPr lang="en-US" sz="2000" dirty="0" err="1"/>
              <a:t>nafsu</a:t>
            </a:r>
            <a:r>
              <a:rPr lang="en-US" sz="2000" dirty="0"/>
              <a:t> </a:t>
            </a:r>
            <a:r>
              <a:rPr lang="en-US" sz="2000" dirty="0" err="1"/>
              <a:t>makan</a:t>
            </a:r>
            <a:r>
              <a:rPr lang="en-US" sz="2000" dirty="0"/>
              <a:t> (</a:t>
            </a:r>
            <a:r>
              <a:rPr lang="en-US" sz="2000" dirty="0" err="1"/>
              <a:t>megace</a:t>
            </a:r>
            <a:r>
              <a:rPr lang="en-US" sz="2000" dirty="0"/>
              <a:t>) dan </a:t>
            </a:r>
            <a:r>
              <a:rPr lang="en-US" sz="2000" dirty="0" err="1"/>
              <a:t>terapi</a:t>
            </a:r>
            <a:r>
              <a:rPr lang="en-US" sz="2000" dirty="0"/>
              <a:t> </a:t>
            </a:r>
            <a:r>
              <a:rPr lang="en-US" sz="2000" dirty="0" err="1"/>
              <a:t>nutrisi</a:t>
            </a:r>
            <a:r>
              <a:rPr lang="en-US" sz="2000" dirty="0"/>
              <a:t> enteral dan parenteral</a:t>
            </a:r>
          </a:p>
          <a:p>
            <a:pPr marL="285750" indent="-285750">
              <a:buFont typeface="Arial" panose="020B0604020202020204" pitchFamily="34" charset="0"/>
              <a:buChar char="•"/>
            </a:pPr>
            <a:r>
              <a:rPr lang="en-US" sz="2000" dirty="0"/>
              <a:t>Stomatitis dan mucositis </a:t>
            </a:r>
            <a:r>
              <a:rPr lang="en-US" sz="2000" dirty="0" err="1"/>
              <a:t>saluran</a:t>
            </a:r>
            <a:r>
              <a:rPr lang="en-US" sz="2000" dirty="0"/>
              <a:t> </a:t>
            </a:r>
            <a:r>
              <a:rPr lang="en-US" sz="2000" dirty="0" err="1"/>
              <a:t>cerna</a:t>
            </a:r>
            <a:r>
              <a:rPr lang="en-US" sz="2000" dirty="0"/>
              <a:t>: </a:t>
            </a:r>
            <a:r>
              <a:rPr lang="en-US" sz="2000" dirty="0" err="1"/>
              <a:t>obat</a:t>
            </a:r>
            <a:r>
              <a:rPr lang="en-US" sz="2000" dirty="0"/>
              <a:t> </a:t>
            </a:r>
            <a:r>
              <a:rPr lang="en-US" sz="2000" dirty="0" err="1"/>
              <a:t>perangsang</a:t>
            </a:r>
            <a:r>
              <a:rPr lang="en-US" sz="2000" dirty="0"/>
              <a:t> air </a:t>
            </a:r>
            <a:r>
              <a:rPr lang="en-US" sz="2000" dirty="0" err="1"/>
              <a:t>liur</a:t>
            </a:r>
            <a:r>
              <a:rPr lang="en-US" sz="2000" dirty="0"/>
              <a:t>, anti </a:t>
            </a:r>
            <a:r>
              <a:rPr lang="en-US" sz="2000" dirty="0" err="1"/>
              <a:t>jamur</a:t>
            </a:r>
            <a:r>
              <a:rPr lang="en-US" sz="2000" dirty="0"/>
              <a:t> </a:t>
            </a:r>
            <a:r>
              <a:rPr lang="en-US" sz="2000" dirty="0" err="1"/>
              <a:t>kumur-kumur</a:t>
            </a:r>
            <a:endParaRPr lang="en-US" sz="2000" dirty="0"/>
          </a:p>
          <a:p>
            <a:pPr marL="285750" indent="-285750">
              <a:buFont typeface="Arial" panose="020B0604020202020204" pitchFamily="34" charset="0"/>
              <a:buChar char="•"/>
            </a:pPr>
            <a:r>
              <a:rPr lang="en-US" sz="2000" dirty="0"/>
              <a:t>Leukopenia </a:t>
            </a:r>
            <a:r>
              <a:rPr lang="en-US" sz="2000" dirty="0" err="1"/>
              <a:t>akibat</a:t>
            </a:r>
            <a:r>
              <a:rPr lang="en-US" sz="2000" dirty="0"/>
              <a:t> </a:t>
            </a:r>
            <a:r>
              <a:rPr lang="en-US" sz="2000" dirty="0" err="1"/>
              <a:t>kemoterapi</a:t>
            </a:r>
            <a:r>
              <a:rPr lang="en-US" sz="2000" dirty="0"/>
              <a:t> </a:t>
            </a:r>
            <a:r>
              <a:rPr lang="en-US" sz="2000" dirty="0" err="1"/>
              <a:t>sitostatika</a:t>
            </a:r>
            <a:r>
              <a:rPr lang="en-US" sz="2000" dirty="0"/>
              <a:t>: growth factors (G-CSF)</a:t>
            </a:r>
          </a:p>
          <a:p>
            <a:pPr marL="285750" indent="-285750">
              <a:buFont typeface="Arial" panose="020B0604020202020204" pitchFamily="34" charset="0"/>
              <a:buChar char="•"/>
            </a:pPr>
            <a:r>
              <a:rPr lang="en-US" sz="2000" dirty="0" err="1"/>
              <a:t>Infeksi</a:t>
            </a:r>
            <a:r>
              <a:rPr lang="en-US" sz="2000" dirty="0"/>
              <a:t> neutropenia (gram </a:t>
            </a:r>
            <a:r>
              <a:rPr lang="en-US" sz="2000" dirty="0" err="1"/>
              <a:t>positif</a:t>
            </a:r>
            <a:r>
              <a:rPr lang="en-US" sz="2000" dirty="0"/>
              <a:t>, gram negative, </a:t>
            </a:r>
            <a:r>
              <a:rPr lang="en-US" sz="2000" dirty="0" err="1"/>
              <a:t>jamur</a:t>
            </a:r>
            <a:r>
              <a:rPr lang="en-US" sz="2000" dirty="0"/>
              <a:t>, virus): antibiotic, </a:t>
            </a:r>
            <a:r>
              <a:rPr lang="en-US" sz="2000" dirty="0" err="1"/>
              <a:t>antijamur</a:t>
            </a:r>
            <a:r>
              <a:rPr lang="en-US" sz="2000" dirty="0"/>
              <a:t>, antivirus</a:t>
            </a:r>
          </a:p>
          <a:p>
            <a:pPr marL="285750" indent="-285750">
              <a:buFont typeface="Arial" panose="020B0604020202020204" pitchFamily="34" charset="0"/>
              <a:buChar char="•"/>
            </a:pPr>
            <a:r>
              <a:rPr lang="en-US" sz="2000" dirty="0" err="1"/>
              <a:t>Perdarahan</a:t>
            </a:r>
            <a:r>
              <a:rPr lang="en-US" sz="2000" dirty="0"/>
              <a:t>: </a:t>
            </a:r>
            <a:r>
              <a:rPr lang="en-US" sz="2000" dirty="0" err="1"/>
              <a:t>transfusi</a:t>
            </a:r>
            <a:r>
              <a:rPr lang="en-US" sz="2000" dirty="0"/>
              <a:t> </a:t>
            </a:r>
            <a:r>
              <a:rPr lang="en-US" sz="2000" dirty="0" err="1"/>
              <a:t>komponen</a:t>
            </a:r>
            <a:r>
              <a:rPr lang="en-US" sz="2000" dirty="0"/>
              <a:t> </a:t>
            </a:r>
            <a:r>
              <a:rPr lang="en-US" sz="2000" dirty="0" err="1"/>
              <a:t>darah</a:t>
            </a:r>
            <a:endParaRPr lang="en-US" sz="2000" dirty="0"/>
          </a:p>
          <a:p>
            <a:pPr marL="285750" indent="-285750">
              <a:buFont typeface="Arial" panose="020B0604020202020204" pitchFamily="34" charset="0"/>
              <a:buChar char="•"/>
            </a:pPr>
            <a:r>
              <a:rPr lang="en-US" sz="2000" dirty="0" err="1"/>
              <a:t>Trombosis</a:t>
            </a:r>
            <a:r>
              <a:rPr lang="en-US" sz="2000" dirty="0"/>
              <a:t>: </a:t>
            </a:r>
            <a:r>
              <a:rPr lang="en-US" sz="2000" dirty="0" err="1"/>
              <a:t>antikoagulan</a:t>
            </a:r>
            <a:r>
              <a:rPr lang="en-US" sz="2000" dirty="0"/>
              <a:t>, </a:t>
            </a:r>
            <a:r>
              <a:rPr lang="en-US" sz="2000" dirty="0" err="1"/>
              <a:t>antiagregasi</a:t>
            </a:r>
            <a:r>
              <a:rPr lang="en-US" sz="2000" dirty="0"/>
              <a:t> </a:t>
            </a:r>
            <a:r>
              <a:rPr lang="en-US" sz="2000" dirty="0" err="1"/>
              <a:t>trombosit</a:t>
            </a:r>
            <a:endParaRPr lang="en-US" sz="2000" dirty="0"/>
          </a:p>
          <a:p>
            <a:pPr marL="285750" indent="-285750">
              <a:buFont typeface="Arial" panose="020B0604020202020204" pitchFamily="34" charset="0"/>
              <a:buChar char="•"/>
            </a:pPr>
            <a:r>
              <a:rPr lang="en-US" sz="2000" dirty="0" err="1"/>
              <a:t>Diare</a:t>
            </a:r>
            <a:r>
              <a:rPr lang="en-US" sz="2000" dirty="0"/>
              <a:t>: anti </a:t>
            </a:r>
            <a:r>
              <a:rPr lang="en-US" sz="2000" dirty="0" err="1"/>
              <a:t>diare</a:t>
            </a:r>
            <a:r>
              <a:rPr lang="en-US" sz="2000" dirty="0"/>
              <a:t> dan </a:t>
            </a:r>
            <a:r>
              <a:rPr lang="en-US" sz="2000" dirty="0" err="1"/>
              <a:t>terapi</a:t>
            </a:r>
            <a:r>
              <a:rPr lang="en-US" sz="2000" dirty="0"/>
              <a:t> </a:t>
            </a:r>
            <a:r>
              <a:rPr lang="en-US" sz="2000" dirty="0" err="1"/>
              <a:t>cairan</a:t>
            </a:r>
            <a:endParaRPr lang="en-US" sz="2000" dirty="0"/>
          </a:p>
          <a:p>
            <a:pPr marL="285750" indent="-285750">
              <a:buFont typeface="Arial" panose="020B0604020202020204" pitchFamily="34" charset="0"/>
              <a:buChar char="•"/>
            </a:pPr>
            <a:r>
              <a:rPr lang="en-US" sz="2000" dirty="0" err="1"/>
              <a:t>Toksisitas</a:t>
            </a:r>
            <a:r>
              <a:rPr lang="en-US" sz="2000" dirty="0"/>
              <a:t> </a:t>
            </a:r>
            <a:r>
              <a:rPr lang="en-US" sz="2000" dirty="0" err="1"/>
              <a:t>ginjal</a:t>
            </a:r>
            <a:r>
              <a:rPr lang="en-US" sz="2000" dirty="0"/>
              <a:t>: </a:t>
            </a:r>
            <a:r>
              <a:rPr lang="en-US" sz="2000" dirty="0" err="1"/>
              <a:t>pencegahan</a:t>
            </a:r>
            <a:r>
              <a:rPr lang="en-US" sz="2000" dirty="0"/>
              <a:t> </a:t>
            </a:r>
            <a:r>
              <a:rPr lang="en-US" sz="2000" dirty="0" err="1"/>
              <a:t>gunakan</a:t>
            </a:r>
            <a:r>
              <a:rPr lang="en-US" sz="2000" dirty="0"/>
              <a:t> </a:t>
            </a:r>
            <a:r>
              <a:rPr lang="en-US" sz="2000" dirty="0" err="1"/>
              <a:t>amifostin</a:t>
            </a:r>
            <a:r>
              <a:rPr lang="en-US" sz="2000" dirty="0"/>
              <a:t> (</a:t>
            </a:r>
            <a:r>
              <a:rPr lang="en-US" sz="2000" dirty="0" err="1"/>
              <a:t>sitoprotektif</a:t>
            </a:r>
            <a:r>
              <a:rPr lang="en-US" sz="2000" dirty="0"/>
              <a:t>)</a:t>
            </a:r>
          </a:p>
          <a:p>
            <a:pPr marL="285750" indent="-285750">
              <a:buFont typeface="Arial" panose="020B0604020202020204" pitchFamily="34" charset="0"/>
              <a:buChar char="•"/>
            </a:pPr>
            <a:r>
              <a:rPr lang="en-US" sz="2000" dirty="0" err="1"/>
              <a:t>Toksisitas</a:t>
            </a:r>
            <a:r>
              <a:rPr lang="en-US" sz="2000" dirty="0"/>
              <a:t> </a:t>
            </a:r>
            <a:r>
              <a:rPr lang="en-US" sz="2000" dirty="0" err="1"/>
              <a:t>jantung</a:t>
            </a:r>
            <a:r>
              <a:rPr lang="en-US" sz="2000" dirty="0"/>
              <a:t>: </a:t>
            </a:r>
            <a:r>
              <a:rPr lang="en-US" sz="2000" dirty="0" err="1"/>
              <a:t>gunakan</a:t>
            </a:r>
            <a:r>
              <a:rPr lang="en-US" sz="2000" dirty="0"/>
              <a:t> </a:t>
            </a:r>
            <a:r>
              <a:rPr lang="en-US" sz="2000" dirty="0" err="1"/>
              <a:t>doksorubisin</a:t>
            </a:r>
            <a:r>
              <a:rPr lang="en-US" sz="2000" dirty="0"/>
              <a:t> liposomal</a:t>
            </a:r>
          </a:p>
          <a:p>
            <a:pPr marL="285750" indent="-285750">
              <a:buFont typeface="Arial" panose="020B0604020202020204" pitchFamily="34" charset="0"/>
              <a:buChar char="•"/>
            </a:pPr>
            <a:r>
              <a:rPr lang="en-US" sz="2000" dirty="0"/>
              <a:t>Nyeri </a:t>
            </a:r>
            <a:r>
              <a:rPr lang="en-US" sz="2000" dirty="0" err="1"/>
              <a:t>karena</a:t>
            </a:r>
            <a:r>
              <a:rPr lang="en-US" sz="2000" dirty="0"/>
              <a:t> metastasis </a:t>
            </a:r>
            <a:r>
              <a:rPr lang="en-US" sz="2000" dirty="0" err="1"/>
              <a:t>tulang</a:t>
            </a:r>
            <a:r>
              <a:rPr lang="en-US" sz="2000" dirty="0"/>
              <a:t>: </a:t>
            </a:r>
            <a:r>
              <a:rPr lang="en-US" sz="2000" dirty="0" err="1"/>
              <a:t>bifosfonat</a:t>
            </a:r>
            <a:r>
              <a:rPr lang="en-US" sz="2000" dirty="0"/>
              <a:t> dan </a:t>
            </a:r>
            <a:r>
              <a:rPr lang="en-US" sz="2000" dirty="0" err="1"/>
              <a:t>radioterapi</a:t>
            </a:r>
            <a:endParaRPr lang="en-US" sz="2000" dirty="0"/>
          </a:p>
          <a:p>
            <a:pPr marL="285750" indent="-285750">
              <a:buFont typeface="Arial" panose="020B0604020202020204" pitchFamily="34" charset="0"/>
              <a:buChar char="•"/>
            </a:pPr>
            <a:r>
              <a:rPr lang="en-US" sz="2000" dirty="0" err="1"/>
              <a:t>Efusi</a:t>
            </a:r>
            <a:r>
              <a:rPr lang="en-US" sz="2000" dirty="0"/>
              <a:t> pleura, </a:t>
            </a:r>
            <a:r>
              <a:rPr lang="en-US" sz="2000" dirty="0" err="1"/>
              <a:t>efusi</a:t>
            </a:r>
            <a:r>
              <a:rPr lang="en-US" sz="2000" dirty="0"/>
              <a:t> </a:t>
            </a:r>
            <a:r>
              <a:rPr lang="en-US" sz="2000" dirty="0" err="1"/>
              <a:t>perikard</a:t>
            </a:r>
            <a:r>
              <a:rPr lang="en-US" sz="2000" dirty="0"/>
              <a:t>: </a:t>
            </a:r>
            <a:r>
              <a:rPr lang="en-US" sz="2000" dirty="0" err="1"/>
              <a:t>pengeluaran</a:t>
            </a:r>
            <a:r>
              <a:rPr lang="en-US" sz="2000" dirty="0"/>
              <a:t> </a:t>
            </a:r>
            <a:r>
              <a:rPr lang="en-US" sz="2000" dirty="0" err="1"/>
              <a:t>cairan</a:t>
            </a:r>
            <a:r>
              <a:rPr lang="en-US" sz="2000" dirty="0"/>
              <a:t>, </a:t>
            </a:r>
            <a:r>
              <a:rPr lang="en-US" sz="2000" dirty="0" err="1"/>
              <a:t>setelah</a:t>
            </a:r>
            <a:r>
              <a:rPr lang="en-US" sz="2000" dirty="0"/>
              <a:t> </a:t>
            </a:r>
            <a:r>
              <a:rPr lang="en-US" sz="2000" dirty="0" err="1"/>
              <a:t>kering</a:t>
            </a:r>
            <a:r>
              <a:rPr lang="en-US" sz="2000" dirty="0"/>
              <a:t> </a:t>
            </a:r>
            <a:r>
              <a:rPr lang="en-US" sz="2000" dirty="0" err="1"/>
              <a:t>diberikan</a:t>
            </a:r>
            <a:r>
              <a:rPr lang="en-US" sz="2000" dirty="0"/>
              <a:t> </a:t>
            </a:r>
            <a:r>
              <a:rPr lang="en-US" sz="2000" dirty="0" err="1"/>
              <a:t>sitostatika</a:t>
            </a:r>
            <a:endParaRPr lang="en-US" sz="2000" dirty="0"/>
          </a:p>
        </p:txBody>
      </p:sp>
    </p:spTree>
    <p:extLst>
      <p:ext uri="{BB962C8B-B14F-4D97-AF65-F5344CB8AC3E}">
        <p14:creationId xmlns:p14="http://schemas.microsoft.com/office/powerpoint/2010/main" val="4063979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203" y="0"/>
            <a:ext cx="12192000" cy="6889034"/>
          </a:xfrm>
          <a:custGeom>
            <a:avLst/>
            <a:gdLst/>
            <a:ahLst/>
            <a:cxnLst/>
            <a:rect l="l" t="t" r="r" b="b"/>
            <a:pathLst>
              <a:path w="18288000" h="10333551">
                <a:moveTo>
                  <a:pt x="0" y="0"/>
                </a:moveTo>
                <a:lnTo>
                  <a:pt x="18288000" y="0"/>
                </a:lnTo>
                <a:lnTo>
                  <a:pt x="18288000" y="10333551"/>
                </a:lnTo>
                <a:lnTo>
                  <a:pt x="0" y="10333551"/>
                </a:lnTo>
                <a:lnTo>
                  <a:pt x="0" y="0"/>
                </a:lnTo>
                <a:close/>
              </a:path>
            </a:pathLst>
          </a:custGeom>
          <a:blipFill>
            <a:blip r:embed="rId2"/>
            <a:stretch>
              <a:fillRect l="-3819" t="-18044" r="-3819" b="-8873"/>
            </a:stretch>
          </a:blipFill>
        </p:spPr>
      </p:sp>
      <p:sp>
        <p:nvSpPr>
          <p:cNvPr id="3" name="Freeform 3"/>
          <p:cNvSpPr/>
          <p:nvPr/>
        </p:nvSpPr>
        <p:spPr>
          <a:xfrm>
            <a:off x="0" y="-159153"/>
            <a:ext cx="12223203" cy="7017153"/>
          </a:xfrm>
          <a:custGeom>
            <a:avLst/>
            <a:gdLst/>
            <a:ahLst/>
            <a:cxnLst/>
            <a:rect l="l" t="t" r="r" b="b"/>
            <a:pathLst>
              <a:path w="18288000" h="10525729">
                <a:moveTo>
                  <a:pt x="0" y="0"/>
                </a:moveTo>
                <a:lnTo>
                  <a:pt x="18288000" y="0"/>
                </a:lnTo>
                <a:lnTo>
                  <a:pt x="18288000" y="10525729"/>
                </a:lnTo>
                <a:lnTo>
                  <a:pt x="0" y="10525729"/>
                </a:lnTo>
                <a:lnTo>
                  <a:pt x="0" y="0"/>
                </a:lnTo>
                <a:close/>
              </a:path>
            </a:pathLst>
          </a:custGeom>
          <a:blipFill>
            <a:blip r:embed="rId3">
              <a:alphaModFix amt="91000"/>
            </a:blip>
            <a:stretch>
              <a:fillRect l="-1160" r="-1160"/>
            </a:stretch>
          </a:blipFill>
        </p:spPr>
      </p:sp>
      <p:sp>
        <p:nvSpPr>
          <p:cNvPr id="4" name="Freeform 4"/>
          <p:cNvSpPr/>
          <p:nvPr/>
        </p:nvSpPr>
        <p:spPr>
          <a:xfrm>
            <a:off x="762000" y="931793"/>
            <a:ext cx="10729882" cy="5339940"/>
          </a:xfrm>
          <a:custGeom>
            <a:avLst/>
            <a:gdLst/>
            <a:ahLst/>
            <a:cxnLst/>
            <a:rect l="l" t="t" r="r" b="b"/>
            <a:pathLst>
              <a:path w="16094823" h="8009910">
                <a:moveTo>
                  <a:pt x="0" y="0"/>
                </a:moveTo>
                <a:lnTo>
                  <a:pt x="16094824" y="0"/>
                </a:lnTo>
                <a:lnTo>
                  <a:pt x="16094824" y="8009910"/>
                </a:lnTo>
                <a:lnTo>
                  <a:pt x="0" y="8009910"/>
                </a:lnTo>
                <a:lnTo>
                  <a:pt x="0" y="0"/>
                </a:lnTo>
                <a:close/>
              </a:path>
            </a:pathLst>
          </a:custGeom>
          <a:blipFill>
            <a:blip r:embed="rId4"/>
            <a:stretch>
              <a:fillRect t="-4486"/>
            </a:stretch>
          </a:blipFill>
        </p:spPr>
      </p:sp>
      <p:sp>
        <p:nvSpPr>
          <p:cNvPr id="5" name="Freeform 5"/>
          <p:cNvSpPr/>
          <p:nvPr/>
        </p:nvSpPr>
        <p:spPr>
          <a:xfrm>
            <a:off x="-496481" y="6352906"/>
            <a:ext cx="1959303" cy="697392"/>
          </a:xfrm>
          <a:custGeom>
            <a:avLst/>
            <a:gdLst/>
            <a:ahLst/>
            <a:cxnLst/>
            <a:rect l="l" t="t" r="r" b="b"/>
            <a:pathLst>
              <a:path w="2938955" h="1046088">
                <a:moveTo>
                  <a:pt x="0" y="0"/>
                </a:moveTo>
                <a:lnTo>
                  <a:pt x="2938955" y="0"/>
                </a:lnTo>
                <a:lnTo>
                  <a:pt x="2938955" y="1046088"/>
                </a:lnTo>
                <a:lnTo>
                  <a:pt x="0" y="1046088"/>
                </a:lnTo>
                <a:lnTo>
                  <a:pt x="0" y="0"/>
                </a:lnTo>
                <a:close/>
              </a:path>
            </a:pathLst>
          </a:custGeom>
          <a:blipFill>
            <a:blip r:embed="rId5"/>
            <a:stretch>
              <a:fillRect r="-271833" b="-312639"/>
            </a:stretch>
          </a:blipFill>
        </p:spPr>
      </p:sp>
      <p:sp>
        <p:nvSpPr>
          <p:cNvPr id="6" name="Freeform 6"/>
          <p:cNvSpPr/>
          <p:nvPr/>
        </p:nvSpPr>
        <p:spPr>
          <a:xfrm>
            <a:off x="11140366" y="586267"/>
            <a:ext cx="718861" cy="718861"/>
          </a:xfrm>
          <a:custGeom>
            <a:avLst/>
            <a:gdLst/>
            <a:ahLst/>
            <a:cxnLst/>
            <a:rect l="l" t="t" r="r" b="b"/>
            <a:pathLst>
              <a:path w="1078291" h="1078291">
                <a:moveTo>
                  <a:pt x="0" y="0"/>
                </a:moveTo>
                <a:lnTo>
                  <a:pt x="1078290" y="0"/>
                </a:lnTo>
                <a:lnTo>
                  <a:pt x="1078290" y="1078291"/>
                </a:lnTo>
                <a:lnTo>
                  <a:pt x="0" y="1078291"/>
                </a:lnTo>
                <a:lnTo>
                  <a:pt x="0" y="0"/>
                </a:lnTo>
                <a:close/>
              </a:path>
            </a:pathLst>
          </a:custGeom>
          <a:blipFill>
            <a:blip r:embed="rId6"/>
            <a:stretch>
              <a:fillRect l="-770930" t="-193023" r="-617441" b="-544186"/>
            </a:stretch>
          </a:blipFill>
        </p:spPr>
      </p:sp>
      <p:sp>
        <p:nvSpPr>
          <p:cNvPr id="7" name="Freeform 7"/>
          <p:cNvSpPr/>
          <p:nvPr/>
        </p:nvSpPr>
        <p:spPr>
          <a:xfrm rot="-5400000">
            <a:off x="10851680" y="5548714"/>
            <a:ext cx="1072256" cy="1608384"/>
          </a:xfrm>
          <a:custGeom>
            <a:avLst/>
            <a:gdLst/>
            <a:ahLst/>
            <a:cxnLst/>
            <a:rect l="l" t="t" r="r" b="b"/>
            <a:pathLst>
              <a:path w="1608384" h="2412576">
                <a:moveTo>
                  <a:pt x="0" y="0"/>
                </a:moveTo>
                <a:lnTo>
                  <a:pt x="1608384" y="0"/>
                </a:lnTo>
                <a:lnTo>
                  <a:pt x="1608384" y="2412576"/>
                </a:lnTo>
                <a:lnTo>
                  <a:pt x="0" y="2412576"/>
                </a:lnTo>
                <a:lnTo>
                  <a:pt x="0" y="0"/>
                </a:lnTo>
                <a:close/>
              </a:path>
            </a:pathLst>
          </a:custGeom>
          <a:blipFill>
            <a:blip r:embed="rId7"/>
            <a:stretch>
              <a:fillRect t="-247826" r="-827536"/>
            </a:stretch>
          </a:blipFill>
        </p:spPr>
      </p:sp>
      <p:sp>
        <p:nvSpPr>
          <p:cNvPr id="8" name="Freeform 8"/>
          <p:cNvSpPr/>
          <p:nvPr/>
        </p:nvSpPr>
        <p:spPr>
          <a:xfrm>
            <a:off x="10789197" y="5306360"/>
            <a:ext cx="1434007" cy="510419"/>
          </a:xfrm>
          <a:custGeom>
            <a:avLst/>
            <a:gdLst/>
            <a:ahLst/>
            <a:cxnLst/>
            <a:rect l="l" t="t" r="r" b="b"/>
            <a:pathLst>
              <a:path w="2151010" h="765628">
                <a:moveTo>
                  <a:pt x="0" y="0"/>
                </a:moveTo>
                <a:lnTo>
                  <a:pt x="2151010" y="0"/>
                </a:lnTo>
                <a:lnTo>
                  <a:pt x="2151010" y="765627"/>
                </a:lnTo>
                <a:lnTo>
                  <a:pt x="0" y="765627"/>
                </a:lnTo>
                <a:lnTo>
                  <a:pt x="0" y="0"/>
                </a:lnTo>
                <a:close/>
              </a:path>
            </a:pathLst>
          </a:custGeom>
          <a:blipFill>
            <a:blip r:embed="rId5"/>
            <a:stretch>
              <a:fillRect r="-271833" b="-312639"/>
            </a:stretch>
          </a:blipFill>
        </p:spPr>
      </p:sp>
      <p:sp>
        <p:nvSpPr>
          <p:cNvPr id="9" name="Freeform 9"/>
          <p:cNvSpPr/>
          <p:nvPr/>
        </p:nvSpPr>
        <p:spPr>
          <a:xfrm>
            <a:off x="-28936" y="860082"/>
            <a:ext cx="5086707" cy="826590"/>
          </a:xfrm>
          <a:custGeom>
            <a:avLst/>
            <a:gdLst/>
            <a:ahLst/>
            <a:cxnLst/>
            <a:rect l="l" t="t" r="r" b="b"/>
            <a:pathLst>
              <a:path w="7630061" h="1239885">
                <a:moveTo>
                  <a:pt x="0" y="0"/>
                </a:moveTo>
                <a:lnTo>
                  <a:pt x="7630061" y="0"/>
                </a:lnTo>
                <a:lnTo>
                  <a:pt x="7630061" y="1239885"/>
                </a:lnTo>
                <a:lnTo>
                  <a:pt x="0" y="1239885"/>
                </a:lnTo>
                <a:lnTo>
                  <a:pt x="0" y="0"/>
                </a:lnTo>
                <a:close/>
              </a:path>
            </a:pathLst>
          </a:custGeom>
          <a:blipFill>
            <a:blip r:embed="rId8">
              <a:alphaModFix amt="73000"/>
            </a:blip>
            <a:stretch>
              <a:fillRect/>
            </a:stretch>
          </a:blipFill>
        </p:spPr>
      </p:sp>
      <p:grpSp>
        <p:nvGrpSpPr>
          <p:cNvPr id="10" name="Group 10"/>
          <p:cNvGrpSpPr/>
          <p:nvPr/>
        </p:nvGrpSpPr>
        <p:grpSpPr>
          <a:xfrm>
            <a:off x="-360121" y="-53335"/>
            <a:ext cx="5749075" cy="926797"/>
            <a:chOff x="0" y="0"/>
            <a:chExt cx="1338343" cy="215752"/>
          </a:xfrm>
        </p:grpSpPr>
        <p:sp>
          <p:nvSpPr>
            <p:cNvPr id="11" name="Freeform 11"/>
            <p:cNvSpPr/>
            <p:nvPr/>
          </p:nvSpPr>
          <p:spPr>
            <a:xfrm>
              <a:off x="0" y="0"/>
              <a:ext cx="1338343" cy="215752"/>
            </a:xfrm>
            <a:custGeom>
              <a:avLst/>
              <a:gdLst/>
              <a:ahLst/>
              <a:cxnLst/>
              <a:rect l="l" t="t" r="r" b="b"/>
              <a:pathLst>
                <a:path w="1338343" h="215752">
                  <a:moveTo>
                    <a:pt x="89776" y="0"/>
                  </a:moveTo>
                  <a:lnTo>
                    <a:pt x="1248567" y="0"/>
                  </a:lnTo>
                  <a:cubicBezTo>
                    <a:pt x="1272377" y="0"/>
                    <a:pt x="1295212" y="9458"/>
                    <a:pt x="1312048" y="26295"/>
                  </a:cubicBezTo>
                  <a:cubicBezTo>
                    <a:pt x="1328885" y="43131"/>
                    <a:pt x="1338343" y="65966"/>
                    <a:pt x="1338343" y="89776"/>
                  </a:cubicBezTo>
                  <a:lnTo>
                    <a:pt x="1338343" y="125976"/>
                  </a:lnTo>
                  <a:cubicBezTo>
                    <a:pt x="1338343" y="175558"/>
                    <a:pt x="1298149" y="215752"/>
                    <a:pt x="1248567" y="215752"/>
                  </a:cubicBezTo>
                  <a:lnTo>
                    <a:pt x="89776" y="215752"/>
                  </a:lnTo>
                  <a:cubicBezTo>
                    <a:pt x="65966" y="215752"/>
                    <a:pt x="43131" y="206293"/>
                    <a:pt x="26295" y="189457"/>
                  </a:cubicBezTo>
                  <a:cubicBezTo>
                    <a:pt x="9458" y="172621"/>
                    <a:pt x="0" y="149786"/>
                    <a:pt x="0" y="125976"/>
                  </a:cubicBezTo>
                  <a:lnTo>
                    <a:pt x="0" y="89776"/>
                  </a:lnTo>
                  <a:cubicBezTo>
                    <a:pt x="0" y="40194"/>
                    <a:pt x="40194" y="0"/>
                    <a:pt x="89776" y="0"/>
                  </a:cubicBezTo>
                  <a:close/>
                </a:path>
              </a:pathLst>
            </a:custGeom>
            <a:gradFill rotWithShape="1">
              <a:gsLst>
                <a:gs pos="0">
                  <a:srgbClr val="0E7334">
                    <a:alpha val="100000"/>
                  </a:srgbClr>
                </a:gs>
                <a:gs pos="100000">
                  <a:srgbClr val="A3C51A">
                    <a:alpha val="100000"/>
                  </a:srgbClr>
                </a:gs>
              </a:gsLst>
              <a:lin ang="2700000"/>
            </a:gradFill>
          </p:spPr>
        </p:sp>
        <p:sp>
          <p:nvSpPr>
            <p:cNvPr id="12" name="TextBox 12"/>
            <p:cNvSpPr txBox="1"/>
            <p:nvPr/>
          </p:nvSpPr>
          <p:spPr>
            <a:xfrm>
              <a:off x="0" y="0"/>
              <a:ext cx="1338343" cy="215752"/>
            </a:xfrm>
            <a:prstGeom prst="rect">
              <a:avLst/>
            </a:prstGeom>
          </p:spPr>
          <p:txBody>
            <a:bodyPr lIns="2725" tIns="2725" rIns="2725" bIns="2725" rtlCol="0" anchor="ctr"/>
            <a:lstStyle/>
            <a:p>
              <a:pPr algn="ctr">
                <a:lnSpc>
                  <a:spcPts val="465"/>
                </a:lnSpc>
              </a:pPr>
              <a:endParaRPr sz="1200"/>
            </a:p>
          </p:txBody>
        </p:sp>
      </p:grpSp>
      <p:sp>
        <p:nvSpPr>
          <p:cNvPr id="13" name="TextBox 13"/>
          <p:cNvSpPr txBox="1"/>
          <p:nvPr/>
        </p:nvSpPr>
        <p:spPr>
          <a:xfrm>
            <a:off x="3223031" y="6327506"/>
            <a:ext cx="6646982" cy="555537"/>
          </a:xfrm>
          <a:prstGeom prst="rect">
            <a:avLst/>
          </a:prstGeom>
        </p:spPr>
        <p:txBody>
          <a:bodyPr lIns="0" tIns="0" rIns="0" bIns="0" rtlCol="0" anchor="t">
            <a:spAutoFit/>
          </a:bodyPr>
          <a:lstStyle/>
          <a:p>
            <a:pPr algn="ctr">
              <a:lnSpc>
                <a:spcPts val="1091"/>
              </a:lnSpc>
            </a:pPr>
            <a:r>
              <a:rPr lang="en-US" sz="909">
                <a:solidFill>
                  <a:srgbClr val="000000"/>
                </a:solidFill>
                <a:latin typeface="Helvetica"/>
                <a:ea typeface="Helvetica"/>
                <a:cs typeface="Helvetica"/>
                <a:sym typeface="Helvetica"/>
              </a:rPr>
              <a:t>Ferlay J, Ervik M, Lam F, Laversanne M, Colombet M, Mery L, Piñeros M, Znaor A, Soerjomataram I, Bray F (2024). Global Cancer Observatory: Cancer Today. Lyon, France: International Agency for Research on Cancer. Available from: https://gco.iarc.who.int/today</a:t>
            </a:r>
          </a:p>
          <a:p>
            <a:pPr algn="ctr">
              <a:lnSpc>
                <a:spcPts val="1091"/>
              </a:lnSpc>
              <a:spcBef>
                <a:spcPct val="0"/>
              </a:spcBef>
            </a:pPr>
            <a:endParaRPr lang="en-US" sz="909">
              <a:solidFill>
                <a:srgbClr val="000000"/>
              </a:solidFill>
              <a:latin typeface="Helvetica"/>
              <a:ea typeface="Helvetica"/>
              <a:cs typeface="Helvetica"/>
              <a:sym typeface="Helvetica"/>
            </a:endParaRPr>
          </a:p>
        </p:txBody>
      </p:sp>
      <p:sp>
        <p:nvSpPr>
          <p:cNvPr id="14" name="TextBox 14"/>
          <p:cNvSpPr txBox="1"/>
          <p:nvPr/>
        </p:nvSpPr>
        <p:spPr>
          <a:xfrm>
            <a:off x="-637218" y="195190"/>
            <a:ext cx="6444031" cy="432747"/>
          </a:xfrm>
          <a:prstGeom prst="rect">
            <a:avLst/>
          </a:prstGeom>
        </p:spPr>
        <p:txBody>
          <a:bodyPr lIns="0" tIns="0" rIns="0" bIns="0" rtlCol="0" anchor="t">
            <a:spAutoFit/>
          </a:bodyPr>
          <a:lstStyle/>
          <a:p>
            <a:pPr algn="ctr">
              <a:lnSpc>
                <a:spcPts val="3684"/>
              </a:lnSpc>
            </a:pPr>
            <a:r>
              <a:rPr lang="en-US" sz="2631" b="1" dirty="0">
                <a:solidFill>
                  <a:srgbClr val="FFFFFF"/>
                </a:solidFill>
                <a:latin typeface="Helvetica Bold"/>
                <a:ea typeface="Helvetica Bold"/>
                <a:cs typeface="Helvetica Bold"/>
                <a:sym typeface="Helvetica Bold"/>
              </a:rPr>
              <a:t>Top 5 Most Frequent Cancers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337310" y="1579431"/>
            <a:ext cx="9954867" cy="3941259"/>
          </a:xfrm>
          <a:prstGeom prst="rect">
            <a:avLst/>
          </a:prstGeom>
        </p:spPr>
        <p:txBody>
          <a:bodyPr/>
          <a:lstStyle/>
          <a:p>
            <a:pPr marL="609600" indent="-609600" algn="just">
              <a:lnSpc>
                <a:spcPct val="80000"/>
              </a:lnSpc>
              <a:spcBef>
                <a:spcPct val="20000"/>
              </a:spcBef>
              <a:buFont typeface="Arial" pitchFamily="34" charset="0"/>
              <a:buChar char="•"/>
              <a:defRPr/>
            </a:pPr>
            <a:r>
              <a:rPr lang="en-US" sz="2400" dirty="0" err="1">
                <a:solidFill>
                  <a:prstClr val="black"/>
                </a:solidFill>
              </a:rPr>
              <a:t>Obat</a:t>
            </a:r>
            <a:r>
              <a:rPr lang="en-US" sz="2400" dirty="0">
                <a:solidFill>
                  <a:prstClr val="black"/>
                </a:solidFill>
              </a:rPr>
              <a:t> </a:t>
            </a:r>
            <a:r>
              <a:rPr lang="en-US" sz="2400" dirty="0" err="1">
                <a:solidFill>
                  <a:prstClr val="black"/>
                </a:solidFill>
              </a:rPr>
              <a:t>antikanker</a:t>
            </a:r>
            <a:r>
              <a:rPr lang="en-US" sz="2400" dirty="0">
                <a:solidFill>
                  <a:prstClr val="black"/>
                </a:solidFill>
              </a:rPr>
              <a:t> </a:t>
            </a:r>
            <a:r>
              <a:rPr lang="en-US" sz="2400" dirty="0" err="1">
                <a:solidFill>
                  <a:prstClr val="black"/>
                </a:solidFill>
              </a:rPr>
              <a:t>diharapkan</a:t>
            </a:r>
            <a:r>
              <a:rPr lang="en-US" sz="2400" dirty="0">
                <a:solidFill>
                  <a:prstClr val="black"/>
                </a:solidFill>
              </a:rPr>
              <a:t> </a:t>
            </a:r>
            <a:r>
              <a:rPr lang="en-US" sz="2400" dirty="0" err="1">
                <a:solidFill>
                  <a:prstClr val="black"/>
                </a:solidFill>
              </a:rPr>
              <a:t>memiliki</a:t>
            </a:r>
            <a:r>
              <a:rPr lang="en-US" sz="2400" dirty="0">
                <a:solidFill>
                  <a:prstClr val="black"/>
                </a:solidFill>
              </a:rPr>
              <a:t> </a:t>
            </a:r>
            <a:r>
              <a:rPr lang="en-US" sz="2400" dirty="0" err="1">
                <a:solidFill>
                  <a:prstClr val="black"/>
                </a:solidFill>
              </a:rPr>
              <a:t>toksisitas</a:t>
            </a:r>
            <a:r>
              <a:rPr lang="en-US" sz="2400" dirty="0">
                <a:solidFill>
                  <a:prstClr val="black"/>
                </a:solidFill>
              </a:rPr>
              <a:t> </a:t>
            </a:r>
            <a:r>
              <a:rPr lang="en-US" sz="2400" dirty="0" err="1">
                <a:solidFill>
                  <a:prstClr val="black"/>
                </a:solidFill>
              </a:rPr>
              <a:t>selektif</a:t>
            </a:r>
            <a:r>
              <a:rPr lang="en-US" sz="2400" dirty="0">
                <a:solidFill>
                  <a:prstClr val="black"/>
                </a:solidFill>
              </a:rPr>
              <a:t> </a:t>
            </a:r>
            <a:r>
              <a:rPr lang="en-US" sz="2400" dirty="0" err="1">
                <a:solidFill>
                  <a:prstClr val="black"/>
                </a:solidFill>
              </a:rPr>
              <a:t>artinya</a:t>
            </a:r>
            <a:r>
              <a:rPr lang="en-US" sz="2400" dirty="0">
                <a:solidFill>
                  <a:prstClr val="black"/>
                </a:solidFill>
              </a:rPr>
              <a:t> </a:t>
            </a:r>
            <a:r>
              <a:rPr lang="en-US" sz="2400" dirty="0" err="1">
                <a:solidFill>
                  <a:prstClr val="black"/>
                </a:solidFill>
              </a:rPr>
              <a:t>menghancurkan</a:t>
            </a:r>
            <a:r>
              <a:rPr lang="en-US" sz="2400" dirty="0">
                <a:solidFill>
                  <a:prstClr val="black"/>
                </a:solidFill>
              </a:rPr>
              <a:t> </a:t>
            </a:r>
            <a:r>
              <a:rPr lang="en-US" sz="2400" dirty="0" err="1">
                <a:solidFill>
                  <a:prstClr val="black"/>
                </a:solidFill>
              </a:rPr>
              <a:t>sel</a:t>
            </a:r>
            <a:r>
              <a:rPr lang="en-US" sz="2400" dirty="0">
                <a:solidFill>
                  <a:prstClr val="black"/>
                </a:solidFill>
              </a:rPr>
              <a:t> </a:t>
            </a:r>
            <a:r>
              <a:rPr lang="en-US" sz="2400" dirty="0" err="1">
                <a:solidFill>
                  <a:prstClr val="black"/>
                </a:solidFill>
              </a:rPr>
              <a:t>kanker</a:t>
            </a:r>
            <a:r>
              <a:rPr lang="en-US" sz="2400" dirty="0">
                <a:solidFill>
                  <a:prstClr val="black"/>
                </a:solidFill>
              </a:rPr>
              <a:t> </a:t>
            </a:r>
            <a:r>
              <a:rPr lang="en-US" sz="2400" dirty="0" err="1">
                <a:solidFill>
                  <a:prstClr val="black"/>
                </a:solidFill>
              </a:rPr>
              <a:t>tanpa</a:t>
            </a:r>
            <a:r>
              <a:rPr lang="en-US" sz="2400" dirty="0">
                <a:solidFill>
                  <a:prstClr val="black"/>
                </a:solidFill>
              </a:rPr>
              <a:t> </a:t>
            </a:r>
            <a:r>
              <a:rPr lang="en-US" sz="2400" dirty="0" err="1">
                <a:solidFill>
                  <a:prstClr val="black"/>
                </a:solidFill>
              </a:rPr>
              <a:t>merusak</a:t>
            </a:r>
            <a:r>
              <a:rPr lang="en-US" sz="2400" dirty="0">
                <a:solidFill>
                  <a:prstClr val="black"/>
                </a:solidFill>
              </a:rPr>
              <a:t> </a:t>
            </a:r>
            <a:r>
              <a:rPr lang="en-US" sz="2400" dirty="0" err="1">
                <a:solidFill>
                  <a:prstClr val="black"/>
                </a:solidFill>
              </a:rPr>
              <a:t>sel</a:t>
            </a:r>
            <a:r>
              <a:rPr lang="en-US" sz="2400" dirty="0">
                <a:solidFill>
                  <a:prstClr val="black"/>
                </a:solidFill>
              </a:rPr>
              <a:t> </a:t>
            </a:r>
            <a:r>
              <a:rPr lang="en-US" sz="2400" dirty="0" err="1">
                <a:solidFill>
                  <a:prstClr val="black"/>
                </a:solidFill>
              </a:rPr>
              <a:t>jaringan</a:t>
            </a:r>
            <a:r>
              <a:rPr lang="en-US" sz="2400" dirty="0">
                <a:solidFill>
                  <a:prstClr val="black"/>
                </a:solidFill>
              </a:rPr>
              <a:t> normal. </a:t>
            </a:r>
          </a:p>
          <a:p>
            <a:pPr marL="609600" indent="-609600" algn="just">
              <a:lnSpc>
                <a:spcPct val="80000"/>
              </a:lnSpc>
              <a:spcBef>
                <a:spcPct val="20000"/>
              </a:spcBef>
              <a:buFont typeface="Arial" pitchFamily="34" charset="0"/>
              <a:buChar char="•"/>
              <a:tabLst>
                <a:tab pos="6681788" algn="l"/>
              </a:tabLst>
              <a:defRPr/>
            </a:pPr>
            <a:r>
              <a:rPr lang="en-US" sz="2400" dirty="0" err="1">
                <a:solidFill>
                  <a:prstClr val="black"/>
                </a:solidFill>
              </a:rPr>
              <a:t>Pd</a:t>
            </a:r>
            <a:r>
              <a:rPr lang="en-US" sz="2400" dirty="0">
                <a:solidFill>
                  <a:prstClr val="black"/>
                </a:solidFill>
              </a:rPr>
              <a:t> </a:t>
            </a:r>
            <a:r>
              <a:rPr lang="en-US" sz="2400" dirty="0" err="1">
                <a:solidFill>
                  <a:prstClr val="black"/>
                </a:solidFill>
              </a:rPr>
              <a:t>umumnya</a:t>
            </a:r>
            <a:r>
              <a:rPr lang="en-US" sz="2400" dirty="0">
                <a:solidFill>
                  <a:prstClr val="black"/>
                </a:solidFill>
              </a:rPr>
              <a:t> </a:t>
            </a:r>
            <a:r>
              <a:rPr lang="en-US" sz="2400" dirty="0" err="1">
                <a:solidFill>
                  <a:prstClr val="black"/>
                </a:solidFill>
              </a:rPr>
              <a:t>obat</a:t>
            </a:r>
            <a:r>
              <a:rPr lang="en-US" sz="2400" dirty="0">
                <a:solidFill>
                  <a:prstClr val="black"/>
                </a:solidFill>
              </a:rPr>
              <a:t> </a:t>
            </a:r>
            <a:r>
              <a:rPr lang="en-US" sz="2400" dirty="0" err="1">
                <a:solidFill>
                  <a:prstClr val="black"/>
                </a:solidFill>
              </a:rPr>
              <a:t>antikanker</a:t>
            </a:r>
            <a:r>
              <a:rPr lang="en-US" sz="2400" dirty="0">
                <a:solidFill>
                  <a:prstClr val="black"/>
                </a:solidFill>
              </a:rPr>
              <a:t> (antineoplastic) </a:t>
            </a:r>
            <a:r>
              <a:rPr lang="en-US" sz="2400" dirty="0" err="1">
                <a:solidFill>
                  <a:prstClr val="black"/>
                </a:solidFill>
              </a:rPr>
              <a:t>menekan</a:t>
            </a:r>
            <a:r>
              <a:rPr lang="en-US" sz="2400" dirty="0">
                <a:solidFill>
                  <a:prstClr val="black"/>
                </a:solidFill>
              </a:rPr>
              <a:t> </a:t>
            </a:r>
            <a:r>
              <a:rPr lang="en-US" sz="2400" dirty="0" err="1">
                <a:solidFill>
                  <a:prstClr val="black"/>
                </a:solidFill>
              </a:rPr>
              <a:t>pertumbuhan</a:t>
            </a:r>
            <a:r>
              <a:rPr lang="en-US" sz="2400" dirty="0">
                <a:solidFill>
                  <a:prstClr val="black"/>
                </a:solidFill>
              </a:rPr>
              <a:t> </a:t>
            </a:r>
            <a:r>
              <a:rPr lang="en-US" sz="2400" dirty="0" err="1">
                <a:solidFill>
                  <a:prstClr val="black"/>
                </a:solidFill>
              </a:rPr>
              <a:t>atau</a:t>
            </a:r>
            <a:r>
              <a:rPr lang="en-US" sz="2400" dirty="0">
                <a:solidFill>
                  <a:prstClr val="black"/>
                </a:solidFill>
              </a:rPr>
              <a:t> </a:t>
            </a:r>
            <a:r>
              <a:rPr lang="en-US" sz="2400" dirty="0" err="1">
                <a:solidFill>
                  <a:prstClr val="black"/>
                </a:solidFill>
              </a:rPr>
              <a:t>proliferasi</a:t>
            </a:r>
            <a:r>
              <a:rPr lang="en-US" sz="2400" dirty="0">
                <a:solidFill>
                  <a:prstClr val="black"/>
                </a:solidFill>
              </a:rPr>
              <a:t> </a:t>
            </a:r>
            <a:r>
              <a:rPr lang="en-US" sz="2400" dirty="0" err="1">
                <a:solidFill>
                  <a:prstClr val="black"/>
                </a:solidFill>
              </a:rPr>
              <a:t>sel</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menimbulkan</a:t>
            </a:r>
            <a:r>
              <a:rPr lang="en-US" sz="2400" dirty="0">
                <a:solidFill>
                  <a:prstClr val="black"/>
                </a:solidFill>
              </a:rPr>
              <a:t> </a:t>
            </a:r>
            <a:r>
              <a:rPr lang="en-US" sz="2400" dirty="0" err="1">
                <a:solidFill>
                  <a:prstClr val="black"/>
                </a:solidFill>
              </a:rPr>
              <a:t>efek</a:t>
            </a:r>
            <a:r>
              <a:rPr lang="en-US" sz="2400" dirty="0">
                <a:solidFill>
                  <a:prstClr val="black"/>
                </a:solidFill>
              </a:rPr>
              <a:t> </a:t>
            </a:r>
            <a:r>
              <a:rPr lang="en-US" sz="2400" dirty="0" err="1">
                <a:solidFill>
                  <a:prstClr val="black"/>
                </a:solidFill>
              </a:rPr>
              <a:t>samping</a:t>
            </a:r>
            <a:r>
              <a:rPr lang="en-US" sz="2400" dirty="0">
                <a:solidFill>
                  <a:prstClr val="black"/>
                </a:solidFill>
              </a:rPr>
              <a:t> </a:t>
            </a:r>
            <a:r>
              <a:rPr lang="en-US" sz="2400" dirty="0" err="1">
                <a:solidFill>
                  <a:prstClr val="black"/>
                </a:solidFill>
              </a:rPr>
              <a:t>atau</a:t>
            </a:r>
            <a:r>
              <a:rPr lang="en-US" sz="2400" dirty="0">
                <a:solidFill>
                  <a:prstClr val="black"/>
                </a:solidFill>
              </a:rPr>
              <a:t> </a:t>
            </a:r>
            <a:r>
              <a:rPr lang="en-US" sz="2400" dirty="0" err="1">
                <a:solidFill>
                  <a:prstClr val="black"/>
                </a:solidFill>
              </a:rPr>
              <a:t>toksisitas</a:t>
            </a:r>
            <a:r>
              <a:rPr lang="en-US" sz="2400" dirty="0">
                <a:solidFill>
                  <a:prstClr val="black"/>
                </a:solidFill>
              </a:rPr>
              <a:t>. </a:t>
            </a:r>
            <a:r>
              <a:rPr lang="en-US" sz="2400" dirty="0" err="1">
                <a:solidFill>
                  <a:prstClr val="black"/>
                </a:solidFill>
              </a:rPr>
              <a:t>karena</a:t>
            </a:r>
            <a:r>
              <a:rPr lang="en-US" sz="2400" dirty="0">
                <a:solidFill>
                  <a:prstClr val="black"/>
                </a:solidFill>
              </a:rPr>
              <a:t> </a:t>
            </a:r>
            <a:r>
              <a:rPr lang="en-US" sz="2400" dirty="0" err="1">
                <a:solidFill>
                  <a:prstClr val="black"/>
                </a:solidFill>
              </a:rPr>
              <a:t>menghambat</a:t>
            </a:r>
            <a:r>
              <a:rPr lang="en-US" sz="2400" dirty="0">
                <a:solidFill>
                  <a:prstClr val="black"/>
                </a:solidFill>
              </a:rPr>
              <a:t> </a:t>
            </a:r>
            <a:r>
              <a:rPr lang="en-US" sz="2400" dirty="0" err="1">
                <a:solidFill>
                  <a:prstClr val="black"/>
                </a:solidFill>
              </a:rPr>
              <a:t>pembelahan</a:t>
            </a:r>
            <a:r>
              <a:rPr lang="en-US" sz="2400" dirty="0">
                <a:solidFill>
                  <a:prstClr val="black"/>
                </a:solidFill>
              </a:rPr>
              <a:t> </a:t>
            </a:r>
            <a:r>
              <a:rPr lang="en-US" sz="2400" dirty="0" err="1">
                <a:solidFill>
                  <a:prstClr val="black"/>
                </a:solidFill>
              </a:rPr>
              <a:t>sel</a:t>
            </a:r>
            <a:r>
              <a:rPr lang="en-US" sz="2400" dirty="0">
                <a:solidFill>
                  <a:prstClr val="black"/>
                </a:solidFill>
              </a:rPr>
              <a:t> normal </a:t>
            </a:r>
            <a:r>
              <a:rPr lang="en-US" sz="2400" dirty="0" err="1">
                <a:solidFill>
                  <a:prstClr val="black"/>
                </a:solidFill>
              </a:rPr>
              <a:t>yg</a:t>
            </a:r>
            <a:r>
              <a:rPr lang="en-US" sz="2400" dirty="0">
                <a:solidFill>
                  <a:prstClr val="black"/>
                </a:solidFill>
              </a:rPr>
              <a:t> </a:t>
            </a:r>
            <a:r>
              <a:rPr lang="en-US" sz="2400" dirty="0" err="1">
                <a:solidFill>
                  <a:prstClr val="black"/>
                </a:solidFill>
              </a:rPr>
              <a:t>proliferasinya</a:t>
            </a:r>
            <a:r>
              <a:rPr lang="en-US" sz="2400" dirty="0">
                <a:solidFill>
                  <a:prstClr val="black"/>
                </a:solidFill>
              </a:rPr>
              <a:t> </a:t>
            </a:r>
            <a:r>
              <a:rPr lang="en-US" sz="2400" dirty="0" err="1">
                <a:solidFill>
                  <a:prstClr val="black"/>
                </a:solidFill>
              </a:rPr>
              <a:t>juga</a:t>
            </a:r>
            <a:r>
              <a:rPr lang="en-US" sz="2400" dirty="0">
                <a:solidFill>
                  <a:prstClr val="black"/>
                </a:solidFill>
              </a:rPr>
              <a:t> </a:t>
            </a:r>
            <a:r>
              <a:rPr lang="en-US" sz="2400" dirty="0" err="1">
                <a:solidFill>
                  <a:prstClr val="black"/>
                </a:solidFill>
              </a:rPr>
              <a:t>cepat</a:t>
            </a:r>
            <a:r>
              <a:rPr lang="en-US" sz="2400" dirty="0">
                <a:solidFill>
                  <a:prstClr val="black"/>
                </a:solidFill>
              </a:rPr>
              <a:t>  </a:t>
            </a:r>
            <a:r>
              <a:rPr lang="en-US" sz="2400" dirty="0" err="1">
                <a:solidFill>
                  <a:prstClr val="black"/>
                </a:solidFill>
              </a:rPr>
              <a:t>misalnya</a:t>
            </a:r>
            <a:r>
              <a:rPr lang="en-US" sz="2400" dirty="0">
                <a:solidFill>
                  <a:prstClr val="black"/>
                </a:solidFill>
              </a:rPr>
              <a:t> </a:t>
            </a:r>
            <a:r>
              <a:rPr lang="en-US" sz="2400" dirty="0" err="1">
                <a:solidFill>
                  <a:prstClr val="black"/>
                </a:solidFill>
              </a:rPr>
              <a:t>sumsum</a:t>
            </a:r>
            <a:r>
              <a:rPr lang="en-US" sz="2400" dirty="0">
                <a:solidFill>
                  <a:prstClr val="black"/>
                </a:solidFill>
              </a:rPr>
              <a:t> </a:t>
            </a:r>
            <a:r>
              <a:rPr lang="en-US" sz="2400" dirty="0" err="1">
                <a:solidFill>
                  <a:prstClr val="black"/>
                </a:solidFill>
              </a:rPr>
              <a:t>tulang</a:t>
            </a:r>
            <a:r>
              <a:rPr lang="en-US" sz="2400" dirty="0">
                <a:solidFill>
                  <a:prstClr val="black"/>
                </a:solidFill>
              </a:rPr>
              <a:t>, </a:t>
            </a:r>
            <a:r>
              <a:rPr lang="en-US" sz="2400" dirty="0" err="1">
                <a:solidFill>
                  <a:prstClr val="black"/>
                </a:solidFill>
              </a:rPr>
              <a:t>epitel</a:t>
            </a:r>
            <a:r>
              <a:rPr lang="en-US" sz="2400" dirty="0">
                <a:solidFill>
                  <a:prstClr val="black"/>
                </a:solidFill>
              </a:rPr>
              <a:t> </a:t>
            </a:r>
            <a:r>
              <a:rPr lang="en-US" sz="2400" dirty="0" err="1">
                <a:solidFill>
                  <a:prstClr val="black"/>
                </a:solidFill>
              </a:rPr>
              <a:t>germinativum</a:t>
            </a:r>
            <a:r>
              <a:rPr lang="en-US" sz="2400" dirty="0">
                <a:solidFill>
                  <a:prstClr val="black"/>
                </a:solidFill>
              </a:rPr>
              <a:t>, </a:t>
            </a:r>
            <a:r>
              <a:rPr lang="en-US" sz="2400" dirty="0" err="1">
                <a:solidFill>
                  <a:prstClr val="black"/>
                </a:solidFill>
              </a:rPr>
              <a:t>mukosa</a:t>
            </a:r>
            <a:r>
              <a:rPr lang="en-US" sz="2400" dirty="0">
                <a:solidFill>
                  <a:prstClr val="black"/>
                </a:solidFill>
              </a:rPr>
              <a:t> </a:t>
            </a:r>
            <a:r>
              <a:rPr lang="en-US" sz="2400" dirty="0" err="1">
                <a:solidFill>
                  <a:prstClr val="black"/>
                </a:solidFill>
              </a:rPr>
              <a:t>saluran</a:t>
            </a:r>
            <a:r>
              <a:rPr lang="en-US" sz="2400" dirty="0">
                <a:solidFill>
                  <a:prstClr val="black"/>
                </a:solidFill>
              </a:rPr>
              <a:t> </a:t>
            </a:r>
            <a:r>
              <a:rPr lang="en-US" sz="2400" dirty="0" err="1">
                <a:solidFill>
                  <a:prstClr val="black"/>
                </a:solidFill>
              </a:rPr>
              <a:t>cerna</a:t>
            </a:r>
            <a:r>
              <a:rPr lang="en-US" sz="2400" dirty="0">
                <a:solidFill>
                  <a:prstClr val="black"/>
                </a:solidFill>
              </a:rPr>
              <a:t>, </a:t>
            </a:r>
            <a:r>
              <a:rPr lang="en-US" sz="2400" dirty="0" err="1">
                <a:solidFill>
                  <a:prstClr val="black"/>
                </a:solidFill>
              </a:rPr>
              <a:t>folikel</a:t>
            </a:r>
            <a:r>
              <a:rPr lang="en-US" sz="2400" dirty="0">
                <a:solidFill>
                  <a:prstClr val="black"/>
                </a:solidFill>
              </a:rPr>
              <a:t> </a:t>
            </a:r>
            <a:r>
              <a:rPr lang="en-US" sz="2400" dirty="0" err="1">
                <a:solidFill>
                  <a:prstClr val="black"/>
                </a:solidFill>
              </a:rPr>
              <a:t>rambut</a:t>
            </a:r>
            <a:r>
              <a:rPr lang="en-US" sz="2400" dirty="0">
                <a:solidFill>
                  <a:prstClr val="black"/>
                </a:solidFill>
              </a:rPr>
              <a:t> </a:t>
            </a:r>
            <a:r>
              <a:rPr lang="en-US" sz="2400" dirty="0" err="1">
                <a:solidFill>
                  <a:prstClr val="black"/>
                </a:solidFill>
              </a:rPr>
              <a:t>dan</a:t>
            </a:r>
            <a:r>
              <a:rPr lang="en-US" sz="2400" dirty="0">
                <a:solidFill>
                  <a:prstClr val="black"/>
                </a:solidFill>
              </a:rPr>
              <a:t> </a:t>
            </a:r>
            <a:r>
              <a:rPr lang="en-US" sz="2400" dirty="0" err="1">
                <a:solidFill>
                  <a:prstClr val="black"/>
                </a:solidFill>
              </a:rPr>
              <a:t>jaringan</a:t>
            </a:r>
            <a:r>
              <a:rPr lang="en-US" sz="2400" dirty="0">
                <a:solidFill>
                  <a:prstClr val="black"/>
                </a:solidFill>
              </a:rPr>
              <a:t> </a:t>
            </a:r>
            <a:r>
              <a:rPr lang="en-US" sz="2400" dirty="0" err="1">
                <a:solidFill>
                  <a:prstClr val="black"/>
                </a:solidFill>
              </a:rPr>
              <a:t>limfosit</a:t>
            </a:r>
            <a:r>
              <a:rPr lang="en-US" sz="2400" dirty="0">
                <a:solidFill>
                  <a:prstClr val="black"/>
                </a:solidFill>
              </a:rPr>
              <a:t>. </a:t>
            </a:r>
          </a:p>
          <a:p>
            <a:pPr marL="609600" indent="-609600" algn="just">
              <a:lnSpc>
                <a:spcPct val="80000"/>
              </a:lnSpc>
              <a:spcBef>
                <a:spcPct val="20000"/>
              </a:spcBef>
              <a:buFont typeface="Arial" pitchFamily="34" charset="0"/>
              <a:buChar char="•"/>
              <a:defRPr/>
            </a:pPr>
            <a:r>
              <a:rPr lang="en-US" sz="2400" dirty="0" err="1">
                <a:solidFill>
                  <a:srgbClr val="990000"/>
                </a:solidFill>
              </a:rPr>
              <a:t>Terapi</a:t>
            </a:r>
            <a:r>
              <a:rPr lang="en-US" sz="2400" dirty="0">
                <a:solidFill>
                  <a:srgbClr val="990000"/>
                </a:solidFill>
              </a:rPr>
              <a:t> </a:t>
            </a:r>
            <a:r>
              <a:rPr lang="en-US" sz="2400" dirty="0" err="1">
                <a:solidFill>
                  <a:srgbClr val="990000"/>
                </a:solidFill>
              </a:rPr>
              <a:t>dikatakan</a:t>
            </a:r>
            <a:r>
              <a:rPr lang="en-US" sz="2400" dirty="0">
                <a:solidFill>
                  <a:srgbClr val="990000"/>
                </a:solidFill>
              </a:rPr>
              <a:t> </a:t>
            </a:r>
            <a:r>
              <a:rPr lang="en-US" sz="2400" dirty="0" err="1">
                <a:solidFill>
                  <a:srgbClr val="990000"/>
                </a:solidFill>
              </a:rPr>
              <a:t>berhasil</a:t>
            </a:r>
            <a:r>
              <a:rPr lang="en-US" sz="2400" dirty="0">
                <a:solidFill>
                  <a:srgbClr val="990000"/>
                </a:solidFill>
              </a:rPr>
              <a:t> </a:t>
            </a:r>
            <a:r>
              <a:rPr lang="en-US" sz="2400" dirty="0" err="1">
                <a:solidFill>
                  <a:srgbClr val="990000"/>
                </a:solidFill>
              </a:rPr>
              <a:t>baik</a:t>
            </a:r>
            <a:r>
              <a:rPr lang="en-US" sz="2400" dirty="0">
                <a:solidFill>
                  <a:srgbClr val="990000"/>
                </a:solidFill>
              </a:rPr>
              <a:t>, </a:t>
            </a:r>
            <a:r>
              <a:rPr lang="en-US" sz="2400" dirty="0" err="1">
                <a:solidFill>
                  <a:srgbClr val="990000"/>
                </a:solidFill>
              </a:rPr>
              <a:t>bila</a:t>
            </a:r>
            <a:r>
              <a:rPr lang="en-US" sz="2400" dirty="0">
                <a:solidFill>
                  <a:srgbClr val="990000"/>
                </a:solidFill>
              </a:rPr>
              <a:t> </a:t>
            </a:r>
            <a:r>
              <a:rPr lang="en-US" sz="2400" dirty="0" err="1">
                <a:solidFill>
                  <a:srgbClr val="990000"/>
                </a:solidFill>
              </a:rPr>
              <a:t>dosis</a:t>
            </a:r>
            <a:r>
              <a:rPr lang="en-US" sz="2400" dirty="0">
                <a:solidFill>
                  <a:srgbClr val="990000"/>
                </a:solidFill>
              </a:rPr>
              <a:t> </a:t>
            </a:r>
            <a:r>
              <a:rPr lang="en-US" sz="2400" dirty="0" err="1">
                <a:solidFill>
                  <a:srgbClr val="990000"/>
                </a:solidFill>
              </a:rPr>
              <a:t>yg</a:t>
            </a:r>
            <a:r>
              <a:rPr lang="en-US" sz="2400" dirty="0">
                <a:solidFill>
                  <a:srgbClr val="990000"/>
                </a:solidFill>
              </a:rPr>
              <a:t> </a:t>
            </a:r>
            <a:r>
              <a:rPr lang="en-US" sz="2400" dirty="0" err="1">
                <a:solidFill>
                  <a:srgbClr val="990000"/>
                </a:solidFill>
              </a:rPr>
              <a:t>digunakan</a:t>
            </a:r>
            <a:r>
              <a:rPr lang="en-US" sz="2400" dirty="0">
                <a:solidFill>
                  <a:srgbClr val="990000"/>
                </a:solidFill>
              </a:rPr>
              <a:t> </a:t>
            </a:r>
            <a:r>
              <a:rPr lang="en-US" sz="2400" dirty="0" err="1">
                <a:solidFill>
                  <a:srgbClr val="990000"/>
                </a:solidFill>
              </a:rPr>
              <a:t>dapat</a:t>
            </a:r>
            <a:r>
              <a:rPr lang="en-US" sz="2400" dirty="0">
                <a:solidFill>
                  <a:srgbClr val="990000"/>
                </a:solidFill>
              </a:rPr>
              <a:t> </a:t>
            </a:r>
            <a:r>
              <a:rPr lang="en-US" sz="2400" dirty="0" err="1">
                <a:solidFill>
                  <a:srgbClr val="990000"/>
                </a:solidFill>
              </a:rPr>
              <a:t>mematikan</a:t>
            </a:r>
            <a:r>
              <a:rPr lang="en-US" sz="2400" dirty="0">
                <a:solidFill>
                  <a:srgbClr val="990000"/>
                </a:solidFill>
              </a:rPr>
              <a:t> </a:t>
            </a:r>
            <a:r>
              <a:rPr lang="en-US" sz="2400" dirty="0" err="1">
                <a:solidFill>
                  <a:srgbClr val="990000"/>
                </a:solidFill>
              </a:rPr>
              <a:t>sel</a:t>
            </a:r>
            <a:r>
              <a:rPr lang="en-US" sz="2400" dirty="0">
                <a:solidFill>
                  <a:srgbClr val="990000"/>
                </a:solidFill>
              </a:rPr>
              <a:t> tumor </a:t>
            </a:r>
            <a:r>
              <a:rPr lang="en-US" sz="2400" dirty="0" err="1">
                <a:solidFill>
                  <a:srgbClr val="990000"/>
                </a:solidFill>
              </a:rPr>
              <a:t>yg</a:t>
            </a:r>
            <a:r>
              <a:rPr lang="en-US" sz="2400" dirty="0">
                <a:solidFill>
                  <a:srgbClr val="990000"/>
                </a:solidFill>
              </a:rPr>
              <a:t> </a:t>
            </a:r>
            <a:r>
              <a:rPr lang="en-US" sz="2400" dirty="0" err="1">
                <a:solidFill>
                  <a:srgbClr val="990000"/>
                </a:solidFill>
              </a:rPr>
              <a:t>ganas</a:t>
            </a:r>
            <a:r>
              <a:rPr lang="en-US" sz="2400" dirty="0">
                <a:solidFill>
                  <a:srgbClr val="990000"/>
                </a:solidFill>
              </a:rPr>
              <a:t> dan </a:t>
            </a:r>
            <a:r>
              <a:rPr lang="en-US" sz="2400" dirty="0" err="1">
                <a:solidFill>
                  <a:srgbClr val="990000"/>
                </a:solidFill>
              </a:rPr>
              <a:t>tidak</a:t>
            </a:r>
            <a:r>
              <a:rPr lang="en-US" sz="2400" dirty="0">
                <a:solidFill>
                  <a:srgbClr val="990000"/>
                </a:solidFill>
              </a:rPr>
              <a:t> </a:t>
            </a:r>
            <a:r>
              <a:rPr lang="en-US" sz="2400" dirty="0" err="1">
                <a:solidFill>
                  <a:srgbClr val="990000"/>
                </a:solidFill>
              </a:rPr>
              <a:t>mengganggu</a:t>
            </a:r>
            <a:r>
              <a:rPr lang="en-US" sz="2400" dirty="0">
                <a:solidFill>
                  <a:srgbClr val="990000"/>
                </a:solidFill>
              </a:rPr>
              <a:t> </a:t>
            </a:r>
            <a:r>
              <a:rPr lang="en-US" sz="2400" dirty="0" err="1">
                <a:solidFill>
                  <a:srgbClr val="990000"/>
                </a:solidFill>
              </a:rPr>
              <a:t>sel</a:t>
            </a:r>
            <a:r>
              <a:rPr lang="en-US" sz="2400" dirty="0">
                <a:solidFill>
                  <a:srgbClr val="990000"/>
                </a:solidFill>
              </a:rPr>
              <a:t> normal </a:t>
            </a:r>
            <a:r>
              <a:rPr lang="en-US" sz="2400" dirty="0" err="1">
                <a:solidFill>
                  <a:srgbClr val="990000"/>
                </a:solidFill>
              </a:rPr>
              <a:t>yg</a:t>
            </a:r>
            <a:r>
              <a:rPr lang="en-US" sz="2400" dirty="0">
                <a:solidFill>
                  <a:srgbClr val="990000"/>
                </a:solidFill>
              </a:rPr>
              <a:t> </a:t>
            </a:r>
            <a:r>
              <a:rPr lang="en-US" sz="2400" dirty="0" err="1">
                <a:solidFill>
                  <a:srgbClr val="990000"/>
                </a:solidFill>
              </a:rPr>
              <a:t>berproliferasi</a:t>
            </a:r>
            <a:r>
              <a:rPr lang="en-US" sz="2400" dirty="0">
                <a:solidFill>
                  <a:srgbClr val="990000"/>
                </a:solidFill>
              </a:rPr>
              <a:t>.</a:t>
            </a:r>
          </a:p>
        </p:txBody>
      </p:sp>
      <p:sp>
        <p:nvSpPr>
          <p:cNvPr id="3" name="TextBox 2"/>
          <p:cNvSpPr txBox="1"/>
          <p:nvPr/>
        </p:nvSpPr>
        <p:spPr>
          <a:xfrm>
            <a:off x="994410" y="495113"/>
            <a:ext cx="10709910" cy="553998"/>
          </a:xfrm>
          <a:prstGeom prst="rect">
            <a:avLst/>
          </a:prstGeom>
          <a:solidFill>
            <a:schemeClr val="accent2">
              <a:lumMod val="40000"/>
              <a:lumOff val="60000"/>
            </a:schemeClr>
          </a:solidFill>
        </p:spPr>
        <p:txBody>
          <a:bodyPr wrap="square" rtlCol="0">
            <a:spAutoFit/>
          </a:bodyPr>
          <a:lstStyle/>
          <a:p>
            <a:pPr algn="ctr"/>
            <a:r>
              <a:rPr lang="en-US" sz="3000" dirty="0" err="1">
                <a:solidFill>
                  <a:prstClr val="black"/>
                </a:solidFill>
              </a:rPr>
              <a:t>Prinsip</a:t>
            </a:r>
            <a:r>
              <a:rPr lang="en-US" sz="3000" dirty="0">
                <a:solidFill>
                  <a:prstClr val="black"/>
                </a:solidFill>
              </a:rPr>
              <a:t> </a:t>
            </a:r>
            <a:r>
              <a:rPr lang="en-US" sz="3000" dirty="0" err="1">
                <a:solidFill>
                  <a:prstClr val="black"/>
                </a:solidFill>
              </a:rPr>
              <a:t>Pengobatan</a:t>
            </a:r>
            <a:r>
              <a:rPr lang="en-US" sz="3000" dirty="0">
                <a:solidFill>
                  <a:prstClr val="black"/>
                </a:solidFill>
              </a:rPr>
              <a:t> </a:t>
            </a:r>
            <a:r>
              <a:rPr lang="en-US" sz="3000" dirty="0" err="1">
                <a:solidFill>
                  <a:prstClr val="black"/>
                </a:solidFill>
              </a:rPr>
              <a:t>kanker</a:t>
            </a:r>
            <a:endParaRPr lang="id-ID" sz="3000" dirty="0">
              <a:solidFill>
                <a:prstClr val="black"/>
              </a:solidFill>
            </a:endParaRPr>
          </a:p>
        </p:txBody>
      </p:sp>
    </p:spTree>
    <p:extLst>
      <p:ext uri="{BB962C8B-B14F-4D97-AF65-F5344CB8AC3E}">
        <p14:creationId xmlns:p14="http://schemas.microsoft.com/office/powerpoint/2010/main" val="1123405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676400" y="1119206"/>
            <a:ext cx="8839200" cy="4953000"/>
          </a:xfrm>
          <a:prstGeom prst="rect">
            <a:avLst/>
          </a:prstGeom>
        </p:spPr>
        <p:txBody>
          <a:bodyPr/>
          <a:lstStyle/>
          <a:p>
            <a:pPr marL="609600" indent="-609600">
              <a:lnSpc>
                <a:spcPct val="80000"/>
              </a:lnSpc>
              <a:spcBef>
                <a:spcPct val="20000"/>
              </a:spcBef>
              <a:buFont typeface="Arial" pitchFamily="34" charset="0"/>
              <a:buChar char="•"/>
              <a:defRPr/>
            </a:pPr>
            <a:endParaRPr lang="en-US" sz="3000" dirty="0">
              <a:solidFill>
                <a:srgbClr val="990000"/>
              </a:solidFill>
            </a:endParaRPr>
          </a:p>
        </p:txBody>
      </p:sp>
      <p:sp>
        <p:nvSpPr>
          <p:cNvPr id="3" name="TextBox 2"/>
          <p:cNvSpPr txBox="1"/>
          <p:nvPr/>
        </p:nvSpPr>
        <p:spPr>
          <a:xfrm>
            <a:off x="938253" y="842839"/>
            <a:ext cx="9704938" cy="4764381"/>
          </a:xfrm>
          <a:prstGeom prst="rect">
            <a:avLst/>
          </a:prstGeom>
          <a:noFill/>
        </p:spPr>
        <p:txBody>
          <a:bodyPr wrap="square" rtlCol="0">
            <a:spAutoFit/>
          </a:bodyPr>
          <a:lstStyle/>
          <a:p>
            <a:pPr marL="609600" indent="-609600" algn="just">
              <a:lnSpc>
                <a:spcPct val="80000"/>
              </a:lnSpc>
              <a:spcBef>
                <a:spcPct val="20000"/>
              </a:spcBef>
              <a:buFont typeface="Arial" pitchFamily="34" charset="0"/>
              <a:buChar char="•"/>
              <a:defRPr/>
            </a:pPr>
            <a:r>
              <a:rPr lang="en-US" sz="2200" dirty="0" err="1">
                <a:solidFill>
                  <a:prstClr val="black"/>
                </a:solidFill>
              </a:rPr>
              <a:t>Pasien</a:t>
            </a:r>
            <a:r>
              <a:rPr lang="en-US" sz="2200" dirty="0">
                <a:solidFill>
                  <a:prstClr val="black"/>
                </a:solidFill>
              </a:rPr>
              <a:t> </a:t>
            </a:r>
            <a:r>
              <a:rPr lang="en-US" sz="2200" dirty="0" err="1">
                <a:solidFill>
                  <a:prstClr val="black"/>
                </a:solidFill>
              </a:rPr>
              <a:t>yg</a:t>
            </a:r>
            <a:r>
              <a:rPr lang="en-US" sz="2200" dirty="0">
                <a:solidFill>
                  <a:prstClr val="black"/>
                </a:solidFill>
              </a:rPr>
              <a:t> </a:t>
            </a:r>
            <a:r>
              <a:rPr lang="en-US" sz="2200" dirty="0" err="1">
                <a:solidFill>
                  <a:prstClr val="black"/>
                </a:solidFill>
              </a:rPr>
              <a:t>keadaan</a:t>
            </a:r>
            <a:r>
              <a:rPr lang="en-US" sz="2200" dirty="0">
                <a:solidFill>
                  <a:prstClr val="black"/>
                </a:solidFill>
              </a:rPr>
              <a:t> </a:t>
            </a:r>
            <a:r>
              <a:rPr lang="en-US" sz="2200" dirty="0" err="1">
                <a:solidFill>
                  <a:prstClr val="black"/>
                </a:solidFill>
              </a:rPr>
              <a:t>umumnya</a:t>
            </a:r>
            <a:r>
              <a:rPr lang="en-US" sz="2200" dirty="0">
                <a:solidFill>
                  <a:prstClr val="black"/>
                </a:solidFill>
              </a:rPr>
              <a:t> </a:t>
            </a:r>
            <a:r>
              <a:rPr lang="en-US" sz="2200" dirty="0" err="1">
                <a:solidFill>
                  <a:prstClr val="black"/>
                </a:solidFill>
              </a:rPr>
              <a:t>masih</a:t>
            </a:r>
            <a:r>
              <a:rPr lang="en-US" sz="2200" dirty="0">
                <a:solidFill>
                  <a:prstClr val="black"/>
                </a:solidFill>
              </a:rPr>
              <a:t> </a:t>
            </a:r>
            <a:r>
              <a:rPr lang="en-US" sz="2200" dirty="0" err="1">
                <a:solidFill>
                  <a:prstClr val="black"/>
                </a:solidFill>
              </a:rPr>
              <a:t>baik</a:t>
            </a:r>
            <a:r>
              <a:rPr lang="en-US" sz="2200" dirty="0">
                <a:solidFill>
                  <a:prstClr val="black"/>
                </a:solidFill>
              </a:rPr>
              <a:t> </a:t>
            </a:r>
            <a:r>
              <a:rPr lang="en-US" sz="2200" dirty="0" err="1">
                <a:solidFill>
                  <a:prstClr val="black"/>
                </a:solidFill>
              </a:rPr>
              <a:t>saat</a:t>
            </a:r>
            <a:r>
              <a:rPr lang="en-US" sz="2200" dirty="0">
                <a:solidFill>
                  <a:prstClr val="black"/>
                </a:solidFill>
              </a:rPr>
              <a:t> </a:t>
            </a:r>
            <a:r>
              <a:rPr lang="en-US" sz="2200" dirty="0" err="1">
                <a:solidFill>
                  <a:prstClr val="black"/>
                </a:solidFill>
              </a:rPr>
              <a:t>pengobatan</a:t>
            </a:r>
            <a:r>
              <a:rPr lang="en-US" sz="2200" dirty="0">
                <a:solidFill>
                  <a:prstClr val="black"/>
                </a:solidFill>
              </a:rPr>
              <a:t> </a:t>
            </a:r>
            <a:r>
              <a:rPr lang="en-US" sz="2200" dirty="0" err="1">
                <a:solidFill>
                  <a:prstClr val="black"/>
                </a:solidFill>
              </a:rPr>
              <a:t>pertama</a:t>
            </a:r>
            <a:r>
              <a:rPr lang="en-US" sz="2200" dirty="0">
                <a:solidFill>
                  <a:prstClr val="black"/>
                </a:solidFill>
              </a:rPr>
              <a:t>, paling </a:t>
            </a:r>
            <a:r>
              <a:rPr lang="en-US" sz="2200" dirty="0" err="1">
                <a:solidFill>
                  <a:prstClr val="black"/>
                </a:solidFill>
              </a:rPr>
              <a:t>mendapat</a:t>
            </a:r>
            <a:r>
              <a:rPr lang="en-US" sz="2200" dirty="0">
                <a:solidFill>
                  <a:prstClr val="black"/>
                </a:solidFill>
              </a:rPr>
              <a:t> </a:t>
            </a:r>
            <a:r>
              <a:rPr lang="en-US" sz="2200" dirty="0" err="1">
                <a:solidFill>
                  <a:prstClr val="black"/>
                </a:solidFill>
              </a:rPr>
              <a:t>manfaat</a:t>
            </a:r>
            <a:r>
              <a:rPr lang="en-US" sz="2200" dirty="0">
                <a:solidFill>
                  <a:prstClr val="black"/>
                </a:solidFill>
              </a:rPr>
              <a:t> </a:t>
            </a:r>
            <a:r>
              <a:rPr lang="en-US" sz="2200" dirty="0" err="1">
                <a:solidFill>
                  <a:prstClr val="black"/>
                </a:solidFill>
              </a:rPr>
              <a:t>dari</a:t>
            </a:r>
            <a:r>
              <a:rPr lang="en-US" sz="2200" dirty="0">
                <a:solidFill>
                  <a:prstClr val="black"/>
                </a:solidFill>
              </a:rPr>
              <a:t> </a:t>
            </a:r>
            <a:r>
              <a:rPr lang="en-US" sz="2200" dirty="0" err="1">
                <a:solidFill>
                  <a:prstClr val="black"/>
                </a:solidFill>
              </a:rPr>
              <a:t>pengobatan</a:t>
            </a:r>
            <a:r>
              <a:rPr lang="en-US" sz="2200" dirty="0">
                <a:solidFill>
                  <a:prstClr val="black"/>
                </a:solidFill>
              </a:rPr>
              <a:t>, </a:t>
            </a:r>
            <a:r>
              <a:rPr lang="en-US" sz="2200" dirty="0" err="1">
                <a:solidFill>
                  <a:prstClr val="black"/>
                </a:solidFill>
              </a:rPr>
              <a:t>sedangkan</a:t>
            </a:r>
            <a:r>
              <a:rPr lang="en-US" sz="2200" dirty="0">
                <a:solidFill>
                  <a:prstClr val="black"/>
                </a:solidFill>
              </a:rPr>
              <a:t> </a:t>
            </a:r>
            <a:r>
              <a:rPr lang="en-US" sz="2200" dirty="0" err="1">
                <a:solidFill>
                  <a:prstClr val="black"/>
                </a:solidFill>
              </a:rPr>
              <a:t>yg</a:t>
            </a:r>
            <a:r>
              <a:rPr lang="en-US" sz="2200" dirty="0">
                <a:solidFill>
                  <a:prstClr val="black"/>
                </a:solidFill>
              </a:rPr>
              <a:t> </a:t>
            </a:r>
            <a:r>
              <a:rPr lang="en-US" sz="2200" dirty="0" err="1">
                <a:solidFill>
                  <a:prstClr val="black"/>
                </a:solidFill>
              </a:rPr>
              <a:t>keadaan</a:t>
            </a:r>
            <a:r>
              <a:rPr lang="en-US" sz="2200" dirty="0">
                <a:solidFill>
                  <a:prstClr val="black"/>
                </a:solidFill>
              </a:rPr>
              <a:t> </a:t>
            </a:r>
            <a:r>
              <a:rPr lang="en-US" sz="2200" dirty="0" err="1">
                <a:solidFill>
                  <a:prstClr val="black"/>
                </a:solidFill>
              </a:rPr>
              <a:t>umumnya</a:t>
            </a:r>
            <a:r>
              <a:rPr lang="en-US" sz="2200" dirty="0">
                <a:solidFill>
                  <a:prstClr val="black"/>
                </a:solidFill>
              </a:rPr>
              <a:t> </a:t>
            </a:r>
            <a:r>
              <a:rPr lang="en-US" sz="2200" dirty="0" err="1">
                <a:solidFill>
                  <a:prstClr val="black"/>
                </a:solidFill>
              </a:rPr>
              <a:t>buruk</a:t>
            </a:r>
            <a:r>
              <a:rPr lang="en-US" sz="2200" dirty="0">
                <a:solidFill>
                  <a:prstClr val="black"/>
                </a:solidFill>
              </a:rPr>
              <a:t>, paling </a:t>
            </a:r>
            <a:r>
              <a:rPr lang="en-US" sz="2200" dirty="0" err="1">
                <a:solidFill>
                  <a:prstClr val="black"/>
                </a:solidFill>
              </a:rPr>
              <a:t>sedikit</a:t>
            </a:r>
            <a:r>
              <a:rPr lang="en-US" sz="2200" dirty="0">
                <a:solidFill>
                  <a:prstClr val="black"/>
                </a:solidFill>
              </a:rPr>
              <a:t>.</a:t>
            </a:r>
          </a:p>
          <a:p>
            <a:pPr marL="609600" indent="-609600" algn="just">
              <a:lnSpc>
                <a:spcPct val="80000"/>
              </a:lnSpc>
              <a:spcBef>
                <a:spcPct val="20000"/>
              </a:spcBef>
              <a:buFont typeface="Arial" pitchFamily="34" charset="0"/>
              <a:buChar char="•"/>
              <a:defRPr/>
            </a:pPr>
            <a:r>
              <a:rPr lang="en-US" sz="2200" dirty="0">
                <a:solidFill>
                  <a:prstClr val="black"/>
                </a:solidFill>
              </a:rPr>
              <a:t>Status </a:t>
            </a:r>
            <a:r>
              <a:rPr lang="en-US" sz="2200" dirty="0" err="1">
                <a:solidFill>
                  <a:prstClr val="black"/>
                </a:solidFill>
              </a:rPr>
              <a:t>imunologik</a:t>
            </a:r>
            <a:r>
              <a:rPr lang="en-US" sz="2200" dirty="0">
                <a:solidFill>
                  <a:prstClr val="black"/>
                </a:solidFill>
              </a:rPr>
              <a:t> </a:t>
            </a:r>
            <a:r>
              <a:rPr lang="en-US" sz="2200" dirty="0" err="1">
                <a:solidFill>
                  <a:prstClr val="black"/>
                </a:solidFill>
              </a:rPr>
              <a:t>pasien</a:t>
            </a:r>
            <a:r>
              <a:rPr lang="en-US" sz="2200" dirty="0">
                <a:solidFill>
                  <a:prstClr val="black"/>
                </a:solidFill>
              </a:rPr>
              <a:t> </a:t>
            </a:r>
            <a:r>
              <a:rPr lang="en-US" sz="2200" dirty="0" err="1">
                <a:solidFill>
                  <a:prstClr val="black"/>
                </a:solidFill>
              </a:rPr>
              <a:t>khususnya</a:t>
            </a:r>
            <a:r>
              <a:rPr lang="en-US" sz="2200" dirty="0">
                <a:solidFill>
                  <a:prstClr val="black"/>
                </a:solidFill>
              </a:rPr>
              <a:t> </a:t>
            </a:r>
            <a:r>
              <a:rPr lang="en-US" sz="2200" dirty="0" err="1">
                <a:solidFill>
                  <a:prstClr val="black"/>
                </a:solidFill>
              </a:rPr>
              <a:t>imunitas</a:t>
            </a:r>
            <a:r>
              <a:rPr lang="en-US" sz="2200" dirty="0">
                <a:solidFill>
                  <a:prstClr val="black"/>
                </a:solidFill>
              </a:rPr>
              <a:t> </a:t>
            </a:r>
            <a:r>
              <a:rPr lang="en-US" sz="2200" dirty="0" err="1">
                <a:solidFill>
                  <a:prstClr val="black"/>
                </a:solidFill>
              </a:rPr>
              <a:t>selular</a:t>
            </a:r>
            <a:r>
              <a:rPr lang="en-US" sz="2200" dirty="0">
                <a:solidFill>
                  <a:prstClr val="black"/>
                </a:solidFill>
              </a:rPr>
              <a:t> </a:t>
            </a:r>
            <a:r>
              <a:rPr lang="en-US" sz="2200" dirty="0" err="1">
                <a:solidFill>
                  <a:prstClr val="black"/>
                </a:solidFill>
              </a:rPr>
              <a:t>berkorelasi</a:t>
            </a:r>
            <a:r>
              <a:rPr lang="en-US" sz="2200" dirty="0">
                <a:solidFill>
                  <a:prstClr val="black"/>
                </a:solidFill>
              </a:rPr>
              <a:t> </a:t>
            </a:r>
            <a:r>
              <a:rPr lang="en-US" sz="2200" dirty="0" err="1">
                <a:solidFill>
                  <a:prstClr val="black"/>
                </a:solidFill>
              </a:rPr>
              <a:t>baik</a:t>
            </a:r>
            <a:r>
              <a:rPr lang="en-US" sz="2200" dirty="0">
                <a:solidFill>
                  <a:prstClr val="black"/>
                </a:solidFill>
              </a:rPr>
              <a:t> </a:t>
            </a:r>
            <a:r>
              <a:rPr lang="en-US" sz="2200" dirty="0" err="1">
                <a:solidFill>
                  <a:prstClr val="black"/>
                </a:solidFill>
              </a:rPr>
              <a:t>dengan</a:t>
            </a:r>
            <a:r>
              <a:rPr lang="en-US" sz="2200" dirty="0">
                <a:solidFill>
                  <a:prstClr val="black"/>
                </a:solidFill>
              </a:rPr>
              <a:t> </a:t>
            </a:r>
            <a:r>
              <a:rPr lang="en-US" sz="2200" dirty="0" err="1">
                <a:solidFill>
                  <a:prstClr val="black"/>
                </a:solidFill>
              </a:rPr>
              <a:t>hasil</a:t>
            </a:r>
            <a:r>
              <a:rPr lang="en-US" sz="2200" dirty="0">
                <a:solidFill>
                  <a:prstClr val="black"/>
                </a:solidFill>
              </a:rPr>
              <a:t> </a:t>
            </a:r>
            <a:r>
              <a:rPr lang="en-US" sz="2200" dirty="0" err="1">
                <a:solidFill>
                  <a:prstClr val="black"/>
                </a:solidFill>
              </a:rPr>
              <a:t>pengobatan</a:t>
            </a:r>
            <a:r>
              <a:rPr lang="en-US" sz="2200" dirty="0">
                <a:solidFill>
                  <a:prstClr val="black"/>
                </a:solidFill>
              </a:rPr>
              <a:t>. </a:t>
            </a:r>
          </a:p>
          <a:p>
            <a:pPr marL="609600" indent="-609600" algn="just">
              <a:lnSpc>
                <a:spcPct val="80000"/>
              </a:lnSpc>
              <a:spcBef>
                <a:spcPct val="20000"/>
              </a:spcBef>
              <a:buFont typeface="Arial" pitchFamily="34" charset="0"/>
              <a:buChar char="•"/>
              <a:defRPr/>
            </a:pPr>
            <a:r>
              <a:rPr lang="en-US" sz="2200" dirty="0" err="1">
                <a:solidFill>
                  <a:prstClr val="black"/>
                </a:solidFill>
              </a:rPr>
              <a:t>Pasien</a:t>
            </a:r>
            <a:r>
              <a:rPr lang="en-US" sz="2200" dirty="0">
                <a:solidFill>
                  <a:prstClr val="black"/>
                </a:solidFill>
              </a:rPr>
              <a:t> </a:t>
            </a:r>
            <a:r>
              <a:rPr lang="en-US" sz="2200" dirty="0" err="1">
                <a:solidFill>
                  <a:prstClr val="black"/>
                </a:solidFill>
              </a:rPr>
              <a:t>yg</a:t>
            </a:r>
            <a:r>
              <a:rPr lang="en-US" sz="2200" dirty="0">
                <a:solidFill>
                  <a:prstClr val="black"/>
                </a:solidFill>
              </a:rPr>
              <a:t> </a:t>
            </a:r>
            <a:r>
              <a:rPr lang="en-US" sz="2200" dirty="0" err="1">
                <a:solidFill>
                  <a:prstClr val="black"/>
                </a:solidFill>
              </a:rPr>
              <a:t>imunitas</a:t>
            </a:r>
            <a:r>
              <a:rPr lang="en-US" sz="2200" dirty="0">
                <a:solidFill>
                  <a:prstClr val="black"/>
                </a:solidFill>
              </a:rPr>
              <a:t> </a:t>
            </a:r>
            <a:r>
              <a:rPr lang="en-US" sz="2200" dirty="0" err="1">
                <a:solidFill>
                  <a:prstClr val="black"/>
                </a:solidFill>
              </a:rPr>
              <a:t>selularnya</a:t>
            </a:r>
            <a:r>
              <a:rPr lang="en-US" sz="2200" dirty="0">
                <a:solidFill>
                  <a:prstClr val="black"/>
                </a:solidFill>
              </a:rPr>
              <a:t> </a:t>
            </a:r>
            <a:r>
              <a:rPr lang="en-US" sz="2200" dirty="0" err="1">
                <a:solidFill>
                  <a:prstClr val="black"/>
                </a:solidFill>
              </a:rPr>
              <a:t>tdk</a:t>
            </a:r>
            <a:r>
              <a:rPr lang="en-US" sz="2200" dirty="0">
                <a:solidFill>
                  <a:prstClr val="black"/>
                </a:solidFill>
              </a:rPr>
              <a:t> </a:t>
            </a:r>
            <a:r>
              <a:rPr lang="en-US" sz="2200" dirty="0" err="1">
                <a:solidFill>
                  <a:prstClr val="black"/>
                </a:solidFill>
              </a:rPr>
              <a:t>terganggu</a:t>
            </a:r>
            <a:r>
              <a:rPr lang="en-US" sz="2200" dirty="0">
                <a:solidFill>
                  <a:prstClr val="black"/>
                </a:solidFill>
              </a:rPr>
              <a:t> </a:t>
            </a:r>
            <a:r>
              <a:rPr lang="en-US" sz="2200" dirty="0" err="1">
                <a:solidFill>
                  <a:prstClr val="black"/>
                </a:solidFill>
              </a:rPr>
              <a:t>memberik</a:t>
            </a:r>
            <a:r>
              <a:rPr lang="id-ID" sz="2200" dirty="0">
                <a:solidFill>
                  <a:prstClr val="black"/>
                </a:solidFill>
              </a:rPr>
              <a:t>a</a:t>
            </a:r>
            <a:r>
              <a:rPr lang="en-US" sz="2200" dirty="0">
                <a:solidFill>
                  <a:prstClr val="black"/>
                </a:solidFill>
              </a:rPr>
              <a:t>n </a:t>
            </a:r>
            <a:r>
              <a:rPr lang="en-US" sz="2200" dirty="0" err="1">
                <a:solidFill>
                  <a:prstClr val="black"/>
                </a:solidFill>
              </a:rPr>
              <a:t>respons</a:t>
            </a:r>
            <a:r>
              <a:rPr lang="en-US" sz="2200" dirty="0">
                <a:solidFill>
                  <a:prstClr val="black"/>
                </a:solidFill>
              </a:rPr>
              <a:t> </a:t>
            </a:r>
            <a:r>
              <a:rPr lang="en-US" sz="2200" dirty="0" err="1">
                <a:solidFill>
                  <a:prstClr val="black"/>
                </a:solidFill>
              </a:rPr>
              <a:t>baik</a:t>
            </a:r>
            <a:r>
              <a:rPr lang="en-US" sz="2200" dirty="0">
                <a:solidFill>
                  <a:prstClr val="black"/>
                </a:solidFill>
              </a:rPr>
              <a:t> </a:t>
            </a:r>
            <a:r>
              <a:rPr lang="en-US" sz="2200" dirty="0" err="1">
                <a:solidFill>
                  <a:prstClr val="black"/>
                </a:solidFill>
              </a:rPr>
              <a:t>terhadap</a:t>
            </a:r>
            <a:r>
              <a:rPr lang="en-US" sz="2200" dirty="0">
                <a:solidFill>
                  <a:prstClr val="black"/>
                </a:solidFill>
              </a:rPr>
              <a:t> </a:t>
            </a:r>
            <a:r>
              <a:rPr lang="en-US" sz="2200" dirty="0" err="1">
                <a:solidFill>
                  <a:prstClr val="black"/>
                </a:solidFill>
              </a:rPr>
              <a:t>pengobatan</a:t>
            </a:r>
            <a:r>
              <a:rPr lang="en-US" sz="2200" dirty="0">
                <a:solidFill>
                  <a:prstClr val="black"/>
                </a:solidFill>
              </a:rPr>
              <a:t>, </a:t>
            </a:r>
            <a:r>
              <a:rPr lang="en-US" sz="2200" dirty="0" err="1">
                <a:solidFill>
                  <a:prstClr val="black"/>
                </a:solidFill>
              </a:rPr>
              <a:t>sebaliknya</a:t>
            </a:r>
            <a:r>
              <a:rPr lang="en-US" sz="2200" dirty="0">
                <a:solidFill>
                  <a:prstClr val="black"/>
                </a:solidFill>
              </a:rPr>
              <a:t> yang </a:t>
            </a:r>
            <a:r>
              <a:rPr lang="en-US" sz="2200" dirty="0" err="1">
                <a:solidFill>
                  <a:prstClr val="black"/>
                </a:solidFill>
              </a:rPr>
              <a:t>imunokompetensinya</a:t>
            </a:r>
            <a:r>
              <a:rPr lang="en-US" sz="2200" dirty="0">
                <a:solidFill>
                  <a:prstClr val="black"/>
                </a:solidFill>
              </a:rPr>
              <a:t> </a:t>
            </a:r>
            <a:r>
              <a:rPr lang="en-US" sz="2200" dirty="0" err="1">
                <a:solidFill>
                  <a:prstClr val="black"/>
                </a:solidFill>
              </a:rPr>
              <a:t>rendah</a:t>
            </a:r>
            <a:r>
              <a:rPr lang="en-US" sz="2200" dirty="0">
                <a:solidFill>
                  <a:prstClr val="black"/>
                </a:solidFill>
              </a:rPr>
              <a:t> </a:t>
            </a:r>
            <a:r>
              <a:rPr lang="en-US" sz="2200" dirty="0" err="1">
                <a:solidFill>
                  <a:prstClr val="black"/>
                </a:solidFill>
              </a:rPr>
              <a:t>menunjukkan</a:t>
            </a:r>
            <a:r>
              <a:rPr lang="en-US" sz="2200" dirty="0">
                <a:solidFill>
                  <a:prstClr val="black"/>
                </a:solidFill>
              </a:rPr>
              <a:t> </a:t>
            </a:r>
            <a:r>
              <a:rPr lang="en-US" sz="2200" dirty="0" err="1">
                <a:solidFill>
                  <a:prstClr val="black"/>
                </a:solidFill>
              </a:rPr>
              <a:t>respons</a:t>
            </a:r>
            <a:r>
              <a:rPr lang="en-US" sz="2200" dirty="0">
                <a:solidFill>
                  <a:prstClr val="black"/>
                </a:solidFill>
              </a:rPr>
              <a:t> </a:t>
            </a:r>
            <a:r>
              <a:rPr lang="en-US" sz="2200" dirty="0" err="1">
                <a:solidFill>
                  <a:prstClr val="black"/>
                </a:solidFill>
              </a:rPr>
              <a:t>buruk</a:t>
            </a:r>
            <a:r>
              <a:rPr lang="en-US" sz="2200" dirty="0">
                <a:solidFill>
                  <a:prstClr val="black"/>
                </a:solidFill>
              </a:rPr>
              <a:t>. </a:t>
            </a:r>
          </a:p>
          <a:p>
            <a:pPr marL="609600" indent="-609600" algn="just">
              <a:lnSpc>
                <a:spcPct val="80000"/>
              </a:lnSpc>
              <a:spcBef>
                <a:spcPct val="20000"/>
              </a:spcBef>
              <a:buFont typeface="Arial" pitchFamily="34" charset="0"/>
              <a:buChar char="•"/>
              <a:defRPr/>
            </a:pPr>
            <a:r>
              <a:rPr lang="en-US" sz="2200" dirty="0" err="1">
                <a:solidFill>
                  <a:prstClr val="black"/>
                </a:solidFill>
              </a:rPr>
              <a:t>Hasil</a:t>
            </a:r>
            <a:r>
              <a:rPr lang="en-US" sz="2200" dirty="0">
                <a:solidFill>
                  <a:prstClr val="black"/>
                </a:solidFill>
              </a:rPr>
              <a:t> </a:t>
            </a:r>
            <a:r>
              <a:rPr lang="en-US" sz="2200" dirty="0" err="1">
                <a:solidFill>
                  <a:prstClr val="black"/>
                </a:solidFill>
              </a:rPr>
              <a:t>pengobatan</a:t>
            </a:r>
            <a:r>
              <a:rPr lang="en-US" sz="2200" dirty="0">
                <a:solidFill>
                  <a:prstClr val="black"/>
                </a:solidFill>
              </a:rPr>
              <a:t> </a:t>
            </a:r>
            <a:r>
              <a:rPr lang="en-US" sz="2200" dirty="0" err="1">
                <a:solidFill>
                  <a:prstClr val="black"/>
                </a:solidFill>
              </a:rPr>
              <a:t>ulang</a:t>
            </a:r>
            <a:r>
              <a:rPr lang="en-US" sz="2200" dirty="0">
                <a:solidFill>
                  <a:prstClr val="black"/>
                </a:solidFill>
              </a:rPr>
              <a:t> </a:t>
            </a:r>
            <a:r>
              <a:rPr lang="en-US" sz="2200" dirty="0" err="1">
                <a:solidFill>
                  <a:prstClr val="black"/>
                </a:solidFill>
              </a:rPr>
              <a:t>umumnya</a:t>
            </a:r>
            <a:r>
              <a:rPr lang="en-US" sz="2200" dirty="0">
                <a:solidFill>
                  <a:prstClr val="black"/>
                </a:solidFill>
              </a:rPr>
              <a:t> </a:t>
            </a:r>
            <a:r>
              <a:rPr lang="en-US" sz="2200" dirty="0" err="1">
                <a:solidFill>
                  <a:prstClr val="black"/>
                </a:solidFill>
              </a:rPr>
              <a:t>lebih</a:t>
            </a:r>
            <a:r>
              <a:rPr lang="en-US" sz="2200" dirty="0">
                <a:solidFill>
                  <a:prstClr val="black"/>
                </a:solidFill>
              </a:rPr>
              <a:t> </a:t>
            </a:r>
            <a:r>
              <a:rPr lang="en-US" sz="2200" dirty="0" err="1">
                <a:solidFill>
                  <a:prstClr val="black"/>
                </a:solidFill>
              </a:rPr>
              <a:t>buruk</a:t>
            </a:r>
            <a:r>
              <a:rPr lang="en-US" sz="2200" dirty="0">
                <a:solidFill>
                  <a:prstClr val="black"/>
                </a:solidFill>
              </a:rPr>
              <a:t> </a:t>
            </a:r>
            <a:r>
              <a:rPr lang="en-US" sz="2200" dirty="0" err="1">
                <a:solidFill>
                  <a:prstClr val="black"/>
                </a:solidFill>
              </a:rPr>
              <a:t>daripada</a:t>
            </a:r>
            <a:r>
              <a:rPr lang="en-US" sz="2200" dirty="0">
                <a:solidFill>
                  <a:prstClr val="black"/>
                </a:solidFill>
              </a:rPr>
              <a:t> </a:t>
            </a:r>
            <a:r>
              <a:rPr lang="en-US" sz="2200" dirty="0" err="1">
                <a:solidFill>
                  <a:prstClr val="black"/>
                </a:solidFill>
              </a:rPr>
              <a:t>pengobatan</a:t>
            </a:r>
            <a:r>
              <a:rPr lang="en-US" sz="2200" dirty="0">
                <a:solidFill>
                  <a:prstClr val="black"/>
                </a:solidFill>
              </a:rPr>
              <a:t> </a:t>
            </a:r>
            <a:r>
              <a:rPr lang="en-US" sz="2200" dirty="0" err="1">
                <a:solidFill>
                  <a:prstClr val="black"/>
                </a:solidFill>
              </a:rPr>
              <a:t>terdahulu</a:t>
            </a:r>
            <a:r>
              <a:rPr lang="en-US" sz="2200" dirty="0">
                <a:solidFill>
                  <a:prstClr val="black"/>
                </a:solidFill>
              </a:rPr>
              <a:t>.</a:t>
            </a:r>
          </a:p>
          <a:p>
            <a:pPr marL="609600" indent="-609600" algn="just">
              <a:lnSpc>
                <a:spcPct val="80000"/>
              </a:lnSpc>
              <a:spcBef>
                <a:spcPct val="20000"/>
              </a:spcBef>
              <a:buFont typeface="Arial" pitchFamily="34" charset="0"/>
              <a:buChar char="•"/>
              <a:defRPr/>
            </a:pPr>
            <a:r>
              <a:rPr lang="en-US" sz="2200" dirty="0" err="1">
                <a:solidFill>
                  <a:prstClr val="black"/>
                </a:solidFill>
              </a:rPr>
              <a:t>Setelah</a:t>
            </a:r>
            <a:r>
              <a:rPr lang="en-US" sz="2200" dirty="0">
                <a:solidFill>
                  <a:prstClr val="black"/>
                </a:solidFill>
              </a:rPr>
              <a:t> </a:t>
            </a:r>
            <a:r>
              <a:rPr lang="en-US" sz="2200" dirty="0" err="1">
                <a:solidFill>
                  <a:prstClr val="black"/>
                </a:solidFill>
              </a:rPr>
              <a:t>terjadi</a:t>
            </a:r>
            <a:r>
              <a:rPr lang="en-US" sz="2200" dirty="0">
                <a:solidFill>
                  <a:prstClr val="black"/>
                </a:solidFill>
              </a:rPr>
              <a:t> metastasis </a:t>
            </a:r>
            <a:r>
              <a:rPr lang="en-US" sz="2200" dirty="0" err="1">
                <a:solidFill>
                  <a:prstClr val="black"/>
                </a:solidFill>
              </a:rPr>
              <a:t>dibutuhkan</a:t>
            </a:r>
            <a:r>
              <a:rPr lang="en-US" sz="2200" dirty="0">
                <a:solidFill>
                  <a:prstClr val="black"/>
                </a:solidFill>
              </a:rPr>
              <a:t> </a:t>
            </a:r>
            <a:r>
              <a:rPr lang="en-US" sz="2200" dirty="0" err="1">
                <a:solidFill>
                  <a:prstClr val="black"/>
                </a:solidFill>
              </a:rPr>
              <a:t>pendekatan</a:t>
            </a:r>
            <a:r>
              <a:rPr lang="en-US" sz="2200" dirty="0">
                <a:solidFill>
                  <a:prstClr val="black"/>
                </a:solidFill>
              </a:rPr>
              <a:t> </a:t>
            </a:r>
            <a:r>
              <a:rPr lang="en-US" sz="2200" dirty="0" err="1">
                <a:solidFill>
                  <a:prstClr val="black"/>
                </a:solidFill>
              </a:rPr>
              <a:t>sistemik</a:t>
            </a:r>
            <a:r>
              <a:rPr lang="en-US" sz="2200" dirty="0">
                <a:solidFill>
                  <a:prstClr val="black"/>
                </a:solidFill>
              </a:rPr>
              <a:t> </a:t>
            </a:r>
            <a:r>
              <a:rPr lang="en-US" sz="2200" dirty="0" err="1">
                <a:solidFill>
                  <a:prstClr val="black"/>
                </a:solidFill>
              </a:rPr>
              <a:t>melalui</a:t>
            </a:r>
            <a:r>
              <a:rPr lang="en-US" sz="2200" dirty="0">
                <a:solidFill>
                  <a:prstClr val="black"/>
                </a:solidFill>
              </a:rPr>
              <a:t> </a:t>
            </a:r>
            <a:r>
              <a:rPr lang="en-US" sz="2200" dirty="0" err="1">
                <a:solidFill>
                  <a:prstClr val="black"/>
                </a:solidFill>
              </a:rPr>
              <a:t>kemoterapi</a:t>
            </a:r>
            <a:r>
              <a:rPr lang="en-US" sz="2200" dirty="0">
                <a:solidFill>
                  <a:prstClr val="black"/>
                </a:solidFill>
              </a:rPr>
              <a:t> </a:t>
            </a:r>
            <a:r>
              <a:rPr lang="en-US" sz="2200" dirty="0" err="1">
                <a:solidFill>
                  <a:prstClr val="black"/>
                </a:solidFill>
              </a:rPr>
              <a:t>kanker</a:t>
            </a:r>
            <a:r>
              <a:rPr lang="en-US" sz="2200" dirty="0">
                <a:solidFill>
                  <a:prstClr val="black"/>
                </a:solidFill>
              </a:rPr>
              <a:t>, di </a:t>
            </a:r>
            <a:r>
              <a:rPr lang="en-US" sz="2200" dirty="0" err="1">
                <a:solidFill>
                  <a:prstClr val="black"/>
                </a:solidFill>
              </a:rPr>
              <a:t>samping</a:t>
            </a:r>
            <a:r>
              <a:rPr lang="en-US" sz="2200" dirty="0">
                <a:solidFill>
                  <a:prstClr val="black"/>
                </a:solidFill>
              </a:rPr>
              <a:t> </a:t>
            </a:r>
            <a:r>
              <a:rPr lang="en-US" sz="2200" dirty="0" err="1">
                <a:solidFill>
                  <a:prstClr val="black"/>
                </a:solidFill>
              </a:rPr>
              <a:t>pembedahan</a:t>
            </a:r>
            <a:r>
              <a:rPr lang="en-US" sz="2200" dirty="0">
                <a:solidFill>
                  <a:prstClr val="black"/>
                </a:solidFill>
              </a:rPr>
              <a:t>, </a:t>
            </a:r>
            <a:r>
              <a:rPr lang="en-US" sz="2200" dirty="0" err="1">
                <a:solidFill>
                  <a:prstClr val="black"/>
                </a:solidFill>
              </a:rPr>
              <a:t>radiasi</a:t>
            </a:r>
            <a:r>
              <a:rPr lang="en-US" sz="2200" dirty="0">
                <a:solidFill>
                  <a:prstClr val="black"/>
                </a:solidFill>
              </a:rPr>
              <a:t> </a:t>
            </a:r>
            <a:r>
              <a:rPr lang="en-US" sz="2200" dirty="0" err="1">
                <a:solidFill>
                  <a:prstClr val="black"/>
                </a:solidFill>
              </a:rPr>
              <a:t>dan</a:t>
            </a:r>
            <a:r>
              <a:rPr lang="en-US" sz="2200" dirty="0">
                <a:solidFill>
                  <a:prstClr val="black"/>
                </a:solidFill>
              </a:rPr>
              <a:t> </a:t>
            </a:r>
            <a:r>
              <a:rPr lang="en-US" sz="2200" dirty="0" err="1">
                <a:solidFill>
                  <a:prstClr val="black"/>
                </a:solidFill>
              </a:rPr>
              <a:t>kemoterapi</a:t>
            </a:r>
            <a:r>
              <a:rPr lang="en-US" sz="2200" dirty="0">
                <a:solidFill>
                  <a:prstClr val="black"/>
                </a:solidFill>
              </a:rPr>
              <a:t> </a:t>
            </a:r>
            <a:r>
              <a:rPr lang="en-US" sz="2200" dirty="0" err="1">
                <a:solidFill>
                  <a:prstClr val="black"/>
                </a:solidFill>
              </a:rPr>
              <a:t>ajuvan</a:t>
            </a:r>
            <a:r>
              <a:rPr lang="en-US" sz="2200" dirty="0">
                <a:solidFill>
                  <a:prstClr val="black"/>
                </a:solidFill>
              </a:rPr>
              <a:t>. </a:t>
            </a:r>
            <a:r>
              <a:rPr lang="en-US" sz="2200" dirty="0" err="1">
                <a:solidFill>
                  <a:prstClr val="black"/>
                </a:solidFill>
              </a:rPr>
              <a:t>Pd</a:t>
            </a:r>
            <a:r>
              <a:rPr lang="en-US" sz="2200" dirty="0">
                <a:solidFill>
                  <a:prstClr val="black"/>
                </a:solidFill>
              </a:rPr>
              <a:t> </a:t>
            </a:r>
            <a:r>
              <a:rPr lang="en-US" sz="2200" dirty="0" err="1">
                <a:solidFill>
                  <a:prstClr val="black"/>
                </a:solidFill>
              </a:rPr>
              <a:t>keadaan</a:t>
            </a:r>
            <a:r>
              <a:rPr lang="en-US" sz="2200" dirty="0">
                <a:solidFill>
                  <a:prstClr val="black"/>
                </a:solidFill>
              </a:rPr>
              <a:t> </a:t>
            </a:r>
            <a:r>
              <a:rPr lang="en-US" sz="2200" dirty="0" err="1">
                <a:solidFill>
                  <a:prstClr val="black"/>
                </a:solidFill>
              </a:rPr>
              <a:t>ini</a:t>
            </a:r>
            <a:r>
              <a:rPr lang="en-US" sz="2200" dirty="0">
                <a:solidFill>
                  <a:prstClr val="black"/>
                </a:solidFill>
              </a:rPr>
              <a:t>, </a:t>
            </a:r>
            <a:r>
              <a:rPr lang="en-US" sz="2200" dirty="0" err="1">
                <a:solidFill>
                  <a:prstClr val="black"/>
                </a:solidFill>
              </a:rPr>
              <a:t>pengobatan</a:t>
            </a:r>
            <a:r>
              <a:rPr lang="en-US" sz="2200" dirty="0">
                <a:solidFill>
                  <a:prstClr val="black"/>
                </a:solidFill>
              </a:rPr>
              <a:t> </a:t>
            </a:r>
            <a:r>
              <a:rPr lang="en-US" sz="2200" dirty="0" err="1">
                <a:solidFill>
                  <a:prstClr val="black"/>
                </a:solidFill>
              </a:rPr>
              <a:t>tidak</a:t>
            </a:r>
            <a:r>
              <a:rPr lang="en-US" sz="2200" dirty="0">
                <a:solidFill>
                  <a:prstClr val="black"/>
                </a:solidFill>
              </a:rPr>
              <a:t> </a:t>
            </a:r>
            <a:r>
              <a:rPr lang="en-US" sz="2200" dirty="0" err="1">
                <a:solidFill>
                  <a:prstClr val="black"/>
                </a:solidFill>
              </a:rPr>
              <a:t>menyembuhkan</a:t>
            </a:r>
            <a:r>
              <a:rPr lang="en-US" sz="2200" dirty="0">
                <a:solidFill>
                  <a:prstClr val="black"/>
                </a:solidFill>
              </a:rPr>
              <a:t> </a:t>
            </a:r>
            <a:r>
              <a:rPr lang="en-US" sz="2200" dirty="0" err="1">
                <a:solidFill>
                  <a:prstClr val="black"/>
                </a:solidFill>
              </a:rPr>
              <a:t>tetapi</a:t>
            </a:r>
            <a:r>
              <a:rPr lang="en-US" sz="2200" dirty="0">
                <a:solidFill>
                  <a:prstClr val="black"/>
                </a:solidFill>
              </a:rPr>
              <a:t> </a:t>
            </a:r>
            <a:r>
              <a:rPr lang="en-US" sz="2200" dirty="0" err="1">
                <a:solidFill>
                  <a:prstClr val="black"/>
                </a:solidFill>
              </a:rPr>
              <a:t>hanya</a:t>
            </a:r>
            <a:r>
              <a:rPr lang="en-US" sz="2200" dirty="0">
                <a:solidFill>
                  <a:prstClr val="black"/>
                </a:solidFill>
              </a:rPr>
              <a:t> </a:t>
            </a:r>
            <a:r>
              <a:rPr lang="en-US" sz="2200" dirty="0" err="1">
                <a:solidFill>
                  <a:prstClr val="black"/>
                </a:solidFill>
              </a:rPr>
              <a:t>bersifat</a:t>
            </a:r>
            <a:r>
              <a:rPr lang="en-US" sz="2200" dirty="0">
                <a:solidFill>
                  <a:prstClr val="black"/>
                </a:solidFill>
              </a:rPr>
              <a:t> </a:t>
            </a:r>
            <a:r>
              <a:rPr lang="en-US" sz="2200" dirty="0" err="1">
                <a:solidFill>
                  <a:prstClr val="black"/>
                </a:solidFill>
              </a:rPr>
              <a:t>paliatif</a:t>
            </a:r>
            <a:r>
              <a:rPr lang="en-US" sz="2200" dirty="0">
                <a:solidFill>
                  <a:prstClr val="black"/>
                </a:solidFill>
              </a:rPr>
              <a:t> </a:t>
            </a:r>
            <a:r>
              <a:rPr lang="en-US" sz="2200" dirty="0" err="1">
                <a:solidFill>
                  <a:prstClr val="black"/>
                </a:solidFill>
              </a:rPr>
              <a:t>thd</a:t>
            </a:r>
            <a:r>
              <a:rPr lang="en-US" sz="2200" dirty="0">
                <a:solidFill>
                  <a:prstClr val="black"/>
                </a:solidFill>
              </a:rPr>
              <a:t> </a:t>
            </a:r>
            <a:r>
              <a:rPr lang="en-US" sz="2200" dirty="0" err="1">
                <a:solidFill>
                  <a:prstClr val="black"/>
                </a:solidFill>
              </a:rPr>
              <a:t>gejala</a:t>
            </a:r>
            <a:r>
              <a:rPr lang="en-US" sz="2200" dirty="0">
                <a:solidFill>
                  <a:prstClr val="black"/>
                </a:solidFill>
              </a:rPr>
              <a:t>, </a:t>
            </a:r>
            <a:r>
              <a:rPr lang="en-US" sz="2200" dirty="0" err="1">
                <a:solidFill>
                  <a:prstClr val="black"/>
                </a:solidFill>
              </a:rPr>
              <a:t>pencegahan</a:t>
            </a:r>
            <a:r>
              <a:rPr lang="en-US" sz="2200" dirty="0">
                <a:solidFill>
                  <a:prstClr val="black"/>
                </a:solidFill>
              </a:rPr>
              <a:t> </a:t>
            </a:r>
            <a:r>
              <a:rPr lang="en-US" sz="2200" dirty="0" err="1">
                <a:solidFill>
                  <a:prstClr val="black"/>
                </a:solidFill>
              </a:rPr>
              <a:t>komplikasi</a:t>
            </a:r>
            <a:r>
              <a:rPr lang="en-US" sz="2200" dirty="0">
                <a:solidFill>
                  <a:prstClr val="black"/>
                </a:solidFill>
              </a:rPr>
              <a:t>,  support </a:t>
            </a:r>
            <a:r>
              <a:rPr lang="en-US" sz="2200" dirty="0" err="1">
                <a:solidFill>
                  <a:prstClr val="black"/>
                </a:solidFill>
              </a:rPr>
              <a:t>psikologik</a:t>
            </a:r>
            <a:r>
              <a:rPr lang="en-US" sz="2200" dirty="0">
                <a:solidFill>
                  <a:prstClr val="black"/>
                </a:solidFill>
              </a:rPr>
              <a:t> </a:t>
            </a:r>
            <a:r>
              <a:rPr lang="en-US" sz="2200" dirty="0" err="1">
                <a:solidFill>
                  <a:prstClr val="black"/>
                </a:solidFill>
              </a:rPr>
              <a:t>dan</a:t>
            </a:r>
            <a:r>
              <a:rPr lang="en-US" sz="2200" dirty="0">
                <a:solidFill>
                  <a:prstClr val="black"/>
                </a:solidFill>
              </a:rPr>
              <a:t> </a:t>
            </a:r>
            <a:r>
              <a:rPr lang="en-US" sz="2200" dirty="0" err="1">
                <a:solidFill>
                  <a:prstClr val="black"/>
                </a:solidFill>
              </a:rPr>
              <a:t>perpanjangan</a:t>
            </a:r>
            <a:r>
              <a:rPr lang="en-US" sz="2200" dirty="0">
                <a:solidFill>
                  <a:prstClr val="black"/>
                </a:solidFill>
              </a:rPr>
              <a:t> </a:t>
            </a:r>
            <a:r>
              <a:rPr lang="en-US" sz="2200" dirty="0" err="1">
                <a:solidFill>
                  <a:prstClr val="black"/>
                </a:solidFill>
              </a:rPr>
              <a:t>hidup</a:t>
            </a:r>
            <a:r>
              <a:rPr lang="en-US" sz="2200" dirty="0">
                <a:solidFill>
                  <a:prstClr val="black"/>
                </a:solidFill>
              </a:rPr>
              <a:t> </a:t>
            </a:r>
            <a:r>
              <a:rPr lang="en-US" sz="2200" dirty="0" err="1">
                <a:solidFill>
                  <a:prstClr val="black"/>
                </a:solidFill>
              </a:rPr>
              <a:t>yg</a:t>
            </a:r>
            <a:r>
              <a:rPr lang="en-US" sz="2200" dirty="0">
                <a:solidFill>
                  <a:prstClr val="black"/>
                </a:solidFill>
              </a:rPr>
              <a:t> </a:t>
            </a:r>
            <a:r>
              <a:rPr lang="en-US" sz="2200" dirty="0" err="1">
                <a:solidFill>
                  <a:prstClr val="black"/>
                </a:solidFill>
              </a:rPr>
              <a:t>berarti</a:t>
            </a:r>
            <a:r>
              <a:rPr lang="en-US" sz="2200" dirty="0">
                <a:solidFill>
                  <a:prstClr val="black"/>
                </a:solidFill>
              </a:rPr>
              <a:t>.</a:t>
            </a:r>
          </a:p>
          <a:p>
            <a:pPr algn="just"/>
            <a:endParaRPr lang="en-US" sz="2200" dirty="0"/>
          </a:p>
        </p:txBody>
      </p:sp>
    </p:spTree>
    <p:extLst>
      <p:ext uri="{BB962C8B-B14F-4D97-AF65-F5344CB8AC3E}">
        <p14:creationId xmlns:p14="http://schemas.microsoft.com/office/powerpoint/2010/main" val="3652129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5A21-5D2E-C550-F061-47829AA4F3F9}"/>
              </a:ext>
            </a:extLst>
          </p:cNvPr>
          <p:cNvSpPr>
            <a:spLocks noGrp="1"/>
          </p:cNvSpPr>
          <p:nvPr>
            <p:ph type="title"/>
          </p:nvPr>
        </p:nvSpPr>
        <p:spPr/>
        <p:txBody>
          <a:bodyPr/>
          <a:lstStyle/>
          <a:p>
            <a:r>
              <a:rPr lang="en-US" dirty="0" err="1"/>
              <a:t>referensi</a:t>
            </a:r>
            <a:endParaRPr lang="en-US" dirty="0"/>
          </a:p>
        </p:txBody>
      </p:sp>
      <p:sp>
        <p:nvSpPr>
          <p:cNvPr id="3" name="TextBox 2">
            <a:extLst>
              <a:ext uri="{FF2B5EF4-FFF2-40B4-BE49-F238E27FC236}">
                <a16:creationId xmlns:a16="http://schemas.microsoft.com/office/drawing/2014/main" id="{B50A0AB8-C811-0538-B256-B237E4C66007}"/>
              </a:ext>
            </a:extLst>
          </p:cNvPr>
          <p:cNvSpPr txBox="1"/>
          <p:nvPr/>
        </p:nvSpPr>
        <p:spPr>
          <a:xfrm>
            <a:off x="1085850" y="2114550"/>
            <a:ext cx="9578340" cy="2554545"/>
          </a:xfrm>
          <a:prstGeom prst="rect">
            <a:avLst/>
          </a:prstGeom>
          <a:noFill/>
        </p:spPr>
        <p:txBody>
          <a:bodyPr wrap="square" rtlCol="0">
            <a:spAutoFit/>
          </a:bodyPr>
          <a:lstStyle/>
          <a:p>
            <a:pPr marL="342900" indent="-342900">
              <a:buFont typeface="+mj-lt"/>
              <a:buAutoNum type="arabicPeriod"/>
            </a:pPr>
            <a:r>
              <a:rPr lang="en-US" sz="2000" dirty="0"/>
              <a:t>Aman, R.A. 2010. </a:t>
            </a:r>
            <a:r>
              <a:rPr lang="en-US" sz="2000" dirty="0" err="1"/>
              <a:t>Ilmu</a:t>
            </a:r>
            <a:r>
              <a:rPr lang="en-US" sz="2000" dirty="0"/>
              <a:t> </a:t>
            </a:r>
            <a:r>
              <a:rPr lang="en-US" sz="2000" dirty="0" err="1"/>
              <a:t>Onkologi</a:t>
            </a:r>
            <a:r>
              <a:rPr lang="en-US" sz="2000" dirty="0"/>
              <a:t> Dasar. </a:t>
            </a:r>
            <a:r>
              <a:rPr lang="en-US" sz="2000" dirty="0" err="1"/>
              <a:t>Edisi</a:t>
            </a:r>
            <a:r>
              <a:rPr lang="en-US" sz="2000" dirty="0"/>
              <a:t> 1. </a:t>
            </a:r>
            <a:r>
              <a:rPr lang="en-US" sz="2000" dirty="0" err="1"/>
              <a:t>Penerbit</a:t>
            </a:r>
            <a:r>
              <a:rPr lang="en-US" sz="2000" dirty="0"/>
              <a:t> FKUI, Jakarta. Hal: 403-412</a:t>
            </a:r>
          </a:p>
          <a:p>
            <a:pPr marL="342900" indent="-342900">
              <a:buFont typeface="+mj-lt"/>
              <a:buAutoNum type="arabicPeriod"/>
            </a:pPr>
            <a:r>
              <a:rPr lang="en-US" sz="2000" dirty="0"/>
              <a:t>Nugroho, A.E. 2012. </a:t>
            </a:r>
            <a:r>
              <a:rPr lang="en-US" sz="2000" dirty="0" err="1"/>
              <a:t>Farmakologi</a:t>
            </a:r>
            <a:r>
              <a:rPr lang="en-US" sz="2000" dirty="0"/>
              <a:t>. </a:t>
            </a:r>
            <a:r>
              <a:rPr lang="en-US" sz="2000" dirty="0" err="1"/>
              <a:t>Penerbit</a:t>
            </a:r>
            <a:r>
              <a:rPr lang="en-US" sz="2000" dirty="0"/>
              <a:t> Pustaka </a:t>
            </a:r>
            <a:r>
              <a:rPr lang="en-US" sz="2000" dirty="0" err="1"/>
              <a:t>Pelajar</a:t>
            </a:r>
            <a:r>
              <a:rPr lang="en-US" sz="2000" dirty="0"/>
              <a:t>. Hal. 213-214</a:t>
            </a:r>
          </a:p>
          <a:p>
            <a:pPr marL="342900" indent="-342900">
              <a:buFont typeface="+mj-lt"/>
              <a:buAutoNum type="arabicPeriod"/>
            </a:pPr>
            <a:r>
              <a:rPr lang="en-US" sz="2000" dirty="0"/>
              <a:t>Neal, M.J. 2002. at a </a:t>
            </a:r>
            <a:r>
              <a:rPr lang="en-US" sz="2000" dirty="0" err="1"/>
              <a:t>Galnce</a:t>
            </a:r>
            <a:r>
              <a:rPr lang="en-US" sz="2000" dirty="0"/>
              <a:t> </a:t>
            </a:r>
            <a:r>
              <a:rPr lang="en-US" sz="2000" dirty="0" err="1"/>
              <a:t>Farmakologi</a:t>
            </a:r>
            <a:r>
              <a:rPr lang="en-US" sz="2000" dirty="0"/>
              <a:t> </a:t>
            </a:r>
            <a:r>
              <a:rPr lang="en-US" sz="2000" dirty="0" err="1"/>
              <a:t>Medis</a:t>
            </a:r>
            <a:r>
              <a:rPr lang="en-US" sz="2000" dirty="0"/>
              <a:t>, </a:t>
            </a:r>
            <a:r>
              <a:rPr lang="en-US" sz="2000" dirty="0" err="1"/>
              <a:t>edisi</a:t>
            </a:r>
            <a:r>
              <a:rPr lang="en-US" sz="2000" dirty="0"/>
              <a:t> </a:t>
            </a:r>
            <a:r>
              <a:rPr lang="en-US" sz="2000" dirty="0" err="1"/>
              <a:t>kelima</a:t>
            </a:r>
            <a:r>
              <a:rPr lang="en-US" sz="2000" dirty="0"/>
              <a:t>, </a:t>
            </a:r>
            <a:r>
              <a:rPr lang="en-US" sz="2000" dirty="0" err="1"/>
              <a:t>Penerbit</a:t>
            </a:r>
            <a:r>
              <a:rPr lang="en-US" sz="2000" dirty="0"/>
              <a:t> </a:t>
            </a:r>
            <a:r>
              <a:rPr lang="en-US" sz="2000" dirty="0" err="1"/>
              <a:t>Erlangga</a:t>
            </a:r>
            <a:r>
              <a:rPr lang="en-US" sz="2000" dirty="0"/>
              <a:t>. Hal. 92-93</a:t>
            </a:r>
          </a:p>
          <a:p>
            <a:pPr marL="342900" indent="-342900">
              <a:buFont typeface="+mj-lt"/>
              <a:buAutoNum type="arabicPeriod"/>
            </a:pPr>
            <a:r>
              <a:rPr lang="en-US" sz="2000" dirty="0" err="1"/>
              <a:t>Sukandar</a:t>
            </a:r>
            <a:r>
              <a:rPr lang="en-US" sz="2000" dirty="0"/>
              <a:t>, E., </a:t>
            </a:r>
            <a:r>
              <a:rPr lang="en-US" sz="2000" dirty="0" err="1"/>
              <a:t>dkk</a:t>
            </a:r>
            <a:r>
              <a:rPr lang="en-US" sz="2000" dirty="0"/>
              <a:t>. 2011. ISO </a:t>
            </a:r>
            <a:r>
              <a:rPr lang="en-US" sz="2000" dirty="0" err="1"/>
              <a:t>Farmakoterapi</a:t>
            </a:r>
            <a:r>
              <a:rPr lang="en-US" sz="2000" dirty="0"/>
              <a:t>, </a:t>
            </a:r>
            <a:r>
              <a:rPr lang="en-US" sz="2000" dirty="0" err="1"/>
              <a:t>buku</a:t>
            </a:r>
            <a:r>
              <a:rPr lang="en-US" sz="2000" dirty="0"/>
              <a:t> 2, ISFI </a:t>
            </a:r>
            <a:r>
              <a:rPr lang="en-US" sz="2000" dirty="0" err="1"/>
              <a:t>Penerbitan</a:t>
            </a:r>
            <a:r>
              <a:rPr lang="en-US" sz="2000" dirty="0"/>
              <a:t>, </a:t>
            </a:r>
            <a:r>
              <a:rPr lang="en-US" sz="2000" dirty="0" err="1"/>
              <a:t>hal</a:t>
            </a:r>
            <a:r>
              <a:rPr lang="en-US" sz="2000" dirty="0"/>
              <a:t>. 235-244  </a:t>
            </a:r>
          </a:p>
          <a:p>
            <a:pPr marL="342900" indent="-342900">
              <a:buFont typeface="+mj-lt"/>
              <a:buAutoNum type="arabicPeriod"/>
            </a:pPr>
            <a:r>
              <a:rPr lang="en-US" sz="2000" dirty="0" err="1"/>
              <a:t>Hasibuan</a:t>
            </a:r>
            <a:r>
              <a:rPr lang="en-US" sz="2000" dirty="0"/>
              <a:t>, P.A.Z, </a:t>
            </a:r>
            <a:r>
              <a:rPr lang="en-US" sz="2000" dirty="0" err="1"/>
              <a:t>dkk</a:t>
            </a:r>
            <a:r>
              <a:rPr lang="en-US" sz="2000" dirty="0"/>
              <a:t>. 2023. </a:t>
            </a:r>
            <a:r>
              <a:rPr lang="en-US" sz="2000" dirty="0" err="1"/>
              <a:t>Potensi</a:t>
            </a:r>
            <a:r>
              <a:rPr lang="en-US" sz="2000" dirty="0"/>
              <a:t> Bahan Alam </a:t>
            </a:r>
            <a:r>
              <a:rPr lang="en-US" sz="2000" dirty="0" err="1"/>
              <a:t>untuk</a:t>
            </a:r>
            <a:r>
              <a:rPr lang="en-US" sz="2000" dirty="0"/>
              <a:t> </a:t>
            </a:r>
            <a:r>
              <a:rPr lang="en-US" sz="2000" dirty="0" err="1"/>
              <a:t>Penghambatan</a:t>
            </a:r>
            <a:r>
              <a:rPr lang="en-US" sz="2000" dirty="0"/>
              <a:t> </a:t>
            </a:r>
            <a:r>
              <a:rPr lang="en-US" sz="2000" dirty="0" err="1"/>
              <a:t>Kanker</a:t>
            </a:r>
            <a:r>
              <a:rPr lang="en-US" sz="2000" dirty="0"/>
              <a:t>. USU Press. Hal: 51-61</a:t>
            </a:r>
          </a:p>
        </p:txBody>
      </p:sp>
    </p:spTree>
    <p:extLst>
      <p:ext uri="{BB962C8B-B14F-4D97-AF65-F5344CB8AC3E}">
        <p14:creationId xmlns:p14="http://schemas.microsoft.com/office/powerpoint/2010/main" val="168133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40182-0A3D-A76E-4FFD-8412B9B2A32B}"/>
              </a:ext>
            </a:extLst>
          </p:cNvPr>
          <p:cNvPicPr>
            <a:picLocks noChangeAspect="1"/>
          </p:cNvPicPr>
          <p:nvPr/>
        </p:nvPicPr>
        <p:blipFill>
          <a:blip r:embed="rId2"/>
          <a:srcRect l="5437" t="11001" r="6344" b="8666"/>
          <a:stretch/>
        </p:blipFill>
        <p:spPr>
          <a:xfrm>
            <a:off x="662940" y="754380"/>
            <a:ext cx="10755630" cy="5509260"/>
          </a:xfrm>
          <a:prstGeom prst="rect">
            <a:avLst/>
          </a:prstGeom>
        </p:spPr>
      </p:pic>
    </p:spTree>
    <p:extLst>
      <p:ext uri="{BB962C8B-B14F-4D97-AF65-F5344CB8AC3E}">
        <p14:creationId xmlns:p14="http://schemas.microsoft.com/office/powerpoint/2010/main" val="1446010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A3948-B059-B59D-8AC0-DF913DA578B8}"/>
              </a:ext>
            </a:extLst>
          </p:cNvPr>
          <p:cNvPicPr>
            <a:picLocks noChangeAspect="1"/>
          </p:cNvPicPr>
          <p:nvPr/>
        </p:nvPicPr>
        <p:blipFill>
          <a:blip r:embed="rId2"/>
          <a:srcRect l="20156" t="11333" r="26125" b="8333"/>
          <a:stretch/>
        </p:blipFill>
        <p:spPr>
          <a:xfrm>
            <a:off x="1863090" y="582930"/>
            <a:ext cx="8229600" cy="5509260"/>
          </a:xfrm>
          <a:prstGeom prst="rect">
            <a:avLst/>
          </a:prstGeom>
        </p:spPr>
      </p:pic>
    </p:spTree>
    <p:extLst>
      <p:ext uri="{BB962C8B-B14F-4D97-AF65-F5344CB8AC3E}">
        <p14:creationId xmlns:p14="http://schemas.microsoft.com/office/powerpoint/2010/main" val="2740601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555" t="-11111" r="-5555"/>
            </a:stretch>
          </a:blipFill>
        </p:spPr>
      </p:sp>
      <p:sp>
        <p:nvSpPr>
          <p:cNvPr id="3" name="Freeform 3"/>
          <p:cNvSpPr/>
          <p:nvPr/>
        </p:nvSpPr>
        <p:spPr>
          <a:xfrm>
            <a:off x="0" y="-159153"/>
            <a:ext cx="12192000" cy="7017153"/>
          </a:xfrm>
          <a:custGeom>
            <a:avLst/>
            <a:gdLst/>
            <a:ahLst/>
            <a:cxnLst/>
            <a:rect l="l" t="t" r="r" b="b"/>
            <a:pathLst>
              <a:path w="18288000" h="10525729">
                <a:moveTo>
                  <a:pt x="0" y="0"/>
                </a:moveTo>
                <a:lnTo>
                  <a:pt x="18288000" y="0"/>
                </a:lnTo>
                <a:lnTo>
                  <a:pt x="18288000" y="10525729"/>
                </a:lnTo>
                <a:lnTo>
                  <a:pt x="0" y="10525729"/>
                </a:lnTo>
                <a:lnTo>
                  <a:pt x="0" y="0"/>
                </a:lnTo>
                <a:close/>
              </a:path>
            </a:pathLst>
          </a:custGeom>
          <a:blipFill>
            <a:blip r:embed="rId3">
              <a:alphaModFix amt="91000"/>
            </a:blip>
            <a:stretch>
              <a:fillRect l="-1160" r="-1160"/>
            </a:stretch>
          </a:blipFill>
        </p:spPr>
      </p:sp>
      <p:sp>
        <p:nvSpPr>
          <p:cNvPr id="4" name="Freeform 4"/>
          <p:cNvSpPr/>
          <p:nvPr/>
        </p:nvSpPr>
        <p:spPr>
          <a:xfrm>
            <a:off x="974099" y="334672"/>
            <a:ext cx="10243803" cy="6018234"/>
          </a:xfrm>
          <a:custGeom>
            <a:avLst/>
            <a:gdLst/>
            <a:ahLst/>
            <a:cxnLst/>
            <a:rect l="l" t="t" r="r" b="b"/>
            <a:pathLst>
              <a:path w="15365704" h="9027351">
                <a:moveTo>
                  <a:pt x="0" y="0"/>
                </a:moveTo>
                <a:lnTo>
                  <a:pt x="15365704" y="0"/>
                </a:lnTo>
                <a:lnTo>
                  <a:pt x="15365704" y="9027351"/>
                </a:lnTo>
                <a:lnTo>
                  <a:pt x="0" y="9027351"/>
                </a:lnTo>
                <a:lnTo>
                  <a:pt x="0" y="0"/>
                </a:lnTo>
                <a:close/>
              </a:path>
            </a:pathLst>
          </a:custGeom>
          <a:blipFill>
            <a:blip r:embed="rId4"/>
            <a:stretch>
              <a:fillRect/>
            </a:stretch>
          </a:blipFill>
        </p:spPr>
      </p:sp>
      <p:sp>
        <p:nvSpPr>
          <p:cNvPr id="5" name="Freeform 5"/>
          <p:cNvSpPr/>
          <p:nvPr/>
        </p:nvSpPr>
        <p:spPr>
          <a:xfrm>
            <a:off x="-496481" y="6352906"/>
            <a:ext cx="1959303" cy="697392"/>
          </a:xfrm>
          <a:custGeom>
            <a:avLst/>
            <a:gdLst/>
            <a:ahLst/>
            <a:cxnLst/>
            <a:rect l="l" t="t" r="r" b="b"/>
            <a:pathLst>
              <a:path w="2938955" h="1046088">
                <a:moveTo>
                  <a:pt x="0" y="0"/>
                </a:moveTo>
                <a:lnTo>
                  <a:pt x="2938955" y="0"/>
                </a:lnTo>
                <a:lnTo>
                  <a:pt x="2938955" y="1046088"/>
                </a:lnTo>
                <a:lnTo>
                  <a:pt x="0" y="1046088"/>
                </a:lnTo>
                <a:lnTo>
                  <a:pt x="0" y="0"/>
                </a:lnTo>
                <a:close/>
              </a:path>
            </a:pathLst>
          </a:custGeom>
          <a:blipFill>
            <a:blip r:embed="rId5"/>
            <a:stretch>
              <a:fillRect r="-271833" b="-312639"/>
            </a:stretch>
          </a:blipFill>
        </p:spPr>
      </p:sp>
      <p:sp>
        <p:nvSpPr>
          <p:cNvPr id="6" name="Freeform 6"/>
          <p:cNvSpPr/>
          <p:nvPr/>
        </p:nvSpPr>
        <p:spPr>
          <a:xfrm>
            <a:off x="483171" y="6350"/>
            <a:ext cx="656644" cy="656644"/>
          </a:xfrm>
          <a:custGeom>
            <a:avLst/>
            <a:gdLst/>
            <a:ahLst/>
            <a:cxnLst/>
            <a:rect l="l" t="t" r="r" b="b"/>
            <a:pathLst>
              <a:path w="984966" h="984966">
                <a:moveTo>
                  <a:pt x="0" y="0"/>
                </a:moveTo>
                <a:lnTo>
                  <a:pt x="984966" y="0"/>
                </a:lnTo>
                <a:lnTo>
                  <a:pt x="984966" y="984966"/>
                </a:lnTo>
                <a:lnTo>
                  <a:pt x="0" y="984966"/>
                </a:lnTo>
                <a:lnTo>
                  <a:pt x="0" y="0"/>
                </a:lnTo>
                <a:close/>
              </a:path>
            </a:pathLst>
          </a:custGeom>
          <a:blipFill>
            <a:blip r:embed="rId6"/>
            <a:stretch>
              <a:fillRect l="-770930" t="-193023" r="-617441" b="-544186"/>
            </a:stretch>
          </a:blipFill>
        </p:spPr>
      </p:sp>
      <p:sp>
        <p:nvSpPr>
          <p:cNvPr id="7" name="Freeform 7"/>
          <p:cNvSpPr/>
          <p:nvPr/>
        </p:nvSpPr>
        <p:spPr>
          <a:xfrm rot="-5400000">
            <a:off x="10851680" y="5548714"/>
            <a:ext cx="1072256" cy="1608384"/>
          </a:xfrm>
          <a:custGeom>
            <a:avLst/>
            <a:gdLst/>
            <a:ahLst/>
            <a:cxnLst/>
            <a:rect l="l" t="t" r="r" b="b"/>
            <a:pathLst>
              <a:path w="1608384" h="2412576">
                <a:moveTo>
                  <a:pt x="0" y="0"/>
                </a:moveTo>
                <a:lnTo>
                  <a:pt x="1608384" y="0"/>
                </a:lnTo>
                <a:lnTo>
                  <a:pt x="1608384" y="2412576"/>
                </a:lnTo>
                <a:lnTo>
                  <a:pt x="0" y="2412576"/>
                </a:lnTo>
                <a:lnTo>
                  <a:pt x="0" y="0"/>
                </a:lnTo>
                <a:close/>
              </a:path>
            </a:pathLst>
          </a:custGeom>
          <a:blipFill>
            <a:blip r:embed="rId7"/>
            <a:stretch>
              <a:fillRect t="-247826" r="-827536"/>
            </a:stretch>
          </a:blipFill>
        </p:spPr>
      </p:sp>
      <p:sp>
        <p:nvSpPr>
          <p:cNvPr id="8" name="Freeform 8"/>
          <p:cNvSpPr/>
          <p:nvPr/>
        </p:nvSpPr>
        <p:spPr>
          <a:xfrm>
            <a:off x="11020675" y="116749"/>
            <a:ext cx="1434007" cy="510419"/>
          </a:xfrm>
          <a:custGeom>
            <a:avLst/>
            <a:gdLst/>
            <a:ahLst/>
            <a:cxnLst/>
            <a:rect l="l" t="t" r="r" b="b"/>
            <a:pathLst>
              <a:path w="2151010" h="765628">
                <a:moveTo>
                  <a:pt x="0" y="0"/>
                </a:moveTo>
                <a:lnTo>
                  <a:pt x="2151010" y="0"/>
                </a:lnTo>
                <a:lnTo>
                  <a:pt x="2151010" y="765627"/>
                </a:lnTo>
                <a:lnTo>
                  <a:pt x="0" y="765627"/>
                </a:lnTo>
                <a:lnTo>
                  <a:pt x="0" y="0"/>
                </a:lnTo>
                <a:close/>
              </a:path>
            </a:pathLst>
          </a:custGeom>
          <a:blipFill>
            <a:blip r:embed="rId5"/>
            <a:stretch>
              <a:fillRect r="-271833" b="-312639"/>
            </a:stretch>
          </a:blipFill>
        </p:spPr>
      </p:sp>
      <p:sp>
        <p:nvSpPr>
          <p:cNvPr id="9" name="TextBox 9"/>
          <p:cNvSpPr txBox="1"/>
          <p:nvPr/>
        </p:nvSpPr>
        <p:spPr>
          <a:xfrm>
            <a:off x="2974167" y="6488877"/>
            <a:ext cx="6646982" cy="414472"/>
          </a:xfrm>
          <a:prstGeom prst="rect">
            <a:avLst/>
          </a:prstGeom>
        </p:spPr>
        <p:txBody>
          <a:bodyPr lIns="0" tIns="0" rIns="0" bIns="0" rtlCol="0" anchor="t">
            <a:spAutoFit/>
          </a:bodyPr>
          <a:lstStyle/>
          <a:p>
            <a:pPr algn="ctr">
              <a:lnSpc>
                <a:spcPts val="1091"/>
              </a:lnSpc>
            </a:pPr>
            <a:r>
              <a:rPr lang="en-US" sz="909">
                <a:solidFill>
                  <a:srgbClr val="000000"/>
                </a:solidFill>
                <a:latin typeface="Helvetica"/>
                <a:ea typeface="Helvetica"/>
                <a:cs typeface="Helvetica"/>
                <a:sym typeface="Helvetica"/>
              </a:rPr>
              <a:t>World Health Organization, Cancer Today, 2022. </a:t>
            </a:r>
            <a:r>
              <a:rPr lang="en-US" sz="909" u="sng">
                <a:solidFill>
                  <a:srgbClr val="000000"/>
                </a:solidFill>
                <a:latin typeface="Helvetica"/>
                <a:ea typeface="Helvetica"/>
                <a:cs typeface="Helvetica"/>
                <a:sym typeface="Helvetica"/>
                <a:hlinkClick r:id="" action="ppaction://noaction"/>
              </a:rPr>
              <a:t>Bray F et al., Global cancer statistics 2022: GLOBOCAN estimates of incidence and mortality worldwide for 36 cancers in 185 Countries, 2024. DOI: 10.3322/caac.21834</a:t>
            </a:r>
          </a:p>
          <a:p>
            <a:pPr algn="ctr">
              <a:lnSpc>
                <a:spcPts val="1091"/>
              </a:lnSpc>
              <a:spcBef>
                <a:spcPct val="0"/>
              </a:spcBef>
            </a:pPr>
            <a:endParaRPr lang="en-US" sz="909" u="sng">
              <a:solidFill>
                <a:srgbClr val="000000"/>
              </a:solidFill>
              <a:latin typeface="Helvetica"/>
              <a:ea typeface="Helvetica"/>
              <a:cs typeface="Helvetica"/>
              <a:sym typeface="Helvetica"/>
              <a:hlinkClick r:id="" action="ppaction://noactio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751" y="0"/>
            <a:ext cx="12192000" cy="6889034"/>
          </a:xfrm>
          <a:custGeom>
            <a:avLst/>
            <a:gdLst/>
            <a:ahLst/>
            <a:cxnLst/>
            <a:rect l="l" t="t" r="r" b="b"/>
            <a:pathLst>
              <a:path w="18288000" h="10333551">
                <a:moveTo>
                  <a:pt x="0" y="0"/>
                </a:moveTo>
                <a:lnTo>
                  <a:pt x="18288000" y="0"/>
                </a:lnTo>
                <a:lnTo>
                  <a:pt x="18288000" y="10333551"/>
                </a:lnTo>
                <a:lnTo>
                  <a:pt x="0" y="10333551"/>
                </a:lnTo>
                <a:lnTo>
                  <a:pt x="0" y="0"/>
                </a:lnTo>
                <a:close/>
              </a:path>
            </a:pathLst>
          </a:custGeom>
          <a:blipFill>
            <a:blip r:embed="rId2"/>
            <a:stretch>
              <a:fillRect t="-17910"/>
            </a:stretch>
          </a:blipFill>
        </p:spPr>
      </p:sp>
      <p:sp>
        <p:nvSpPr>
          <p:cNvPr id="3" name="Freeform 3"/>
          <p:cNvSpPr/>
          <p:nvPr/>
        </p:nvSpPr>
        <p:spPr>
          <a:xfrm>
            <a:off x="0" y="-159153"/>
            <a:ext cx="12257751" cy="7048187"/>
          </a:xfrm>
          <a:custGeom>
            <a:avLst/>
            <a:gdLst/>
            <a:ahLst/>
            <a:cxnLst/>
            <a:rect l="l" t="t" r="r" b="b"/>
            <a:pathLst>
              <a:path w="18288000" h="10572280">
                <a:moveTo>
                  <a:pt x="0" y="0"/>
                </a:moveTo>
                <a:lnTo>
                  <a:pt x="18288000" y="0"/>
                </a:lnTo>
                <a:lnTo>
                  <a:pt x="18288000" y="10572280"/>
                </a:lnTo>
                <a:lnTo>
                  <a:pt x="0" y="10572280"/>
                </a:lnTo>
                <a:lnTo>
                  <a:pt x="0" y="0"/>
                </a:lnTo>
                <a:close/>
              </a:path>
            </a:pathLst>
          </a:custGeom>
          <a:blipFill>
            <a:blip r:embed="rId3">
              <a:alphaModFix amt="91000"/>
            </a:blip>
            <a:stretch>
              <a:fillRect l="-1386" r="-1386"/>
            </a:stretch>
          </a:blipFill>
        </p:spPr>
      </p:sp>
      <p:sp>
        <p:nvSpPr>
          <p:cNvPr id="4" name="Freeform 4"/>
          <p:cNvSpPr/>
          <p:nvPr/>
        </p:nvSpPr>
        <p:spPr>
          <a:xfrm>
            <a:off x="-496481" y="6352906"/>
            <a:ext cx="1959303" cy="697392"/>
          </a:xfrm>
          <a:custGeom>
            <a:avLst/>
            <a:gdLst/>
            <a:ahLst/>
            <a:cxnLst/>
            <a:rect l="l" t="t" r="r" b="b"/>
            <a:pathLst>
              <a:path w="2938955" h="1046088">
                <a:moveTo>
                  <a:pt x="0" y="0"/>
                </a:moveTo>
                <a:lnTo>
                  <a:pt x="2938955" y="0"/>
                </a:lnTo>
                <a:lnTo>
                  <a:pt x="2938955" y="1046088"/>
                </a:lnTo>
                <a:lnTo>
                  <a:pt x="0" y="1046088"/>
                </a:lnTo>
                <a:lnTo>
                  <a:pt x="0" y="0"/>
                </a:lnTo>
                <a:close/>
              </a:path>
            </a:pathLst>
          </a:custGeom>
          <a:blipFill>
            <a:blip r:embed="rId4"/>
            <a:stretch>
              <a:fillRect r="-271833" b="-312639"/>
            </a:stretch>
          </a:blipFill>
        </p:spPr>
      </p:sp>
      <p:sp>
        <p:nvSpPr>
          <p:cNvPr id="5" name="Freeform 5"/>
          <p:cNvSpPr/>
          <p:nvPr/>
        </p:nvSpPr>
        <p:spPr>
          <a:xfrm>
            <a:off x="11387808" y="120775"/>
            <a:ext cx="656644" cy="656644"/>
          </a:xfrm>
          <a:custGeom>
            <a:avLst/>
            <a:gdLst/>
            <a:ahLst/>
            <a:cxnLst/>
            <a:rect l="l" t="t" r="r" b="b"/>
            <a:pathLst>
              <a:path w="984966" h="984966">
                <a:moveTo>
                  <a:pt x="0" y="0"/>
                </a:moveTo>
                <a:lnTo>
                  <a:pt x="984966" y="0"/>
                </a:lnTo>
                <a:lnTo>
                  <a:pt x="984966" y="984967"/>
                </a:lnTo>
                <a:lnTo>
                  <a:pt x="0" y="984967"/>
                </a:lnTo>
                <a:lnTo>
                  <a:pt x="0" y="0"/>
                </a:lnTo>
                <a:close/>
              </a:path>
            </a:pathLst>
          </a:custGeom>
          <a:blipFill>
            <a:blip r:embed="rId5"/>
            <a:stretch>
              <a:fillRect l="-770930" t="-193023" r="-617441" b="-544186"/>
            </a:stretch>
          </a:blipFill>
        </p:spPr>
      </p:sp>
      <p:sp>
        <p:nvSpPr>
          <p:cNvPr id="6" name="Freeform 6"/>
          <p:cNvSpPr/>
          <p:nvPr/>
        </p:nvSpPr>
        <p:spPr>
          <a:xfrm rot="-5400000">
            <a:off x="10851680" y="5548714"/>
            <a:ext cx="1072256" cy="1608384"/>
          </a:xfrm>
          <a:custGeom>
            <a:avLst/>
            <a:gdLst/>
            <a:ahLst/>
            <a:cxnLst/>
            <a:rect l="l" t="t" r="r" b="b"/>
            <a:pathLst>
              <a:path w="1608384" h="2412576">
                <a:moveTo>
                  <a:pt x="0" y="0"/>
                </a:moveTo>
                <a:lnTo>
                  <a:pt x="1608384" y="0"/>
                </a:lnTo>
                <a:lnTo>
                  <a:pt x="1608384" y="2412576"/>
                </a:lnTo>
                <a:lnTo>
                  <a:pt x="0" y="2412576"/>
                </a:lnTo>
                <a:lnTo>
                  <a:pt x="0" y="0"/>
                </a:lnTo>
                <a:close/>
              </a:path>
            </a:pathLst>
          </a:custGeom>
          <a:blipFill>
            <a:blip r:embed="rId6"/>
            <a:stretch>
              <a:fillRect t="-247826" r="-827536"/>
            </a:stretch>
          </a:blipFill>
        </p:spPr>
      </p:sp>
      <p:sp>
        <p:nvSpPr>
          <p:cNvPr id="7" name="Freeform 7"/>
          <p:cNvSpPr/>
          <p:nvPr/>
        </p:nvSpPr>
        <p:spPr>
          <a:xfrm>
            <a:off x="9780183" y="5916991"/>
            <a:ext cx="1434007" cy="510419"/>
          </a:xfrm>
          <a:custGeom>
            <a:avLst/>
            <a:gdLst/>
            <a:ahLst/>
            <a:cxnLst/>
            <a:rect l="l" t="t" r="r" b="b"/>
            <a:pathLst>
              <a:path w="2151010" h="765628">
                <a:moveTo>
                  <a:pt x="0" y="0"/>
                </a:moveTo>
                <a:lnTo>
                  <a:pt x="2151010" y="0"/>
                </a:lnTo>
                <a:lnTo>
                  <a:pt x="2151010" y="765628"/>
                </a:lnTo>
                <a:lnTo>
                  <a:pt x="0" y="765628"/>
                </a:lnTo>
                <a:lnTo>
                  <a:pt x="0" y="0"/>
                </a:lnTo>
                <a:close/>
              </a:path>
            </a:pathLst>
          </a:custGeom>
          <a:blipFill>
            <a:blip r:embed="rId4"/>
            <a:stretch>
              <a:fillRect r="-271833" b="-312639"/>
            </a:stretch>
          </a:blipFill>
        </p:spPr>
      </p:sp>
      <p:sp>
        <p:nvSpPr>
          <p:cNvPr id="8" name="Freeform 8"/>
          <p:cNvSpPr/>
          <p:nvPr/>
        </p:nvSpPr>
        <p:spPr>
          <a:xfrm>
            <a:off x="1" y="1113078"/>
            <a:ext cx="5086707" cy="826590"/>
          </a:xfrm>
          <a:custGeom>
            <a:avLst/>
            <a:gdLst/>
            <a:ahLst/>
            <a:cxnLst/>
            <a:rect l="l" t="t" r="r" b="b"/>
            <a:pathLst>
              <a:path w="7630061" h="1239885">
                <a:moveTo>
                  <a:pt x="0" y="0"/>
                </a:moveTo>
                <a:lnTo>
                  <a:pt x="7630061" y="0"/>
                </a:lnTo>
                <a:lnTo>
                  <a:pt x="7630061" y="1239885"/>
                </a:lnTo>
                <a:lnTo>
                  <a:pt x="0" y="1239885"/>
                </a:lnTo>
                <a:lnTo>
                  <a:pt x="0" y="0"/>
                </a:lnTo>
                <a:close/>
              </a:path>
            </a:pathLst>
          </a:custGeom>
          <a:blipFill>
            <a:blip r:embed="rId7">
              <a:alphaModFix amt="73000"/>
            </a:blip>
            <a:stretch>
              <a:fillRect/>
            </a:stretch>
          </a:blipFill>
        </p:spPr>
      </p:sp>
      <p:grpSp>
        <p:nvGrpSpPr>
          <p:cNvPr id="9" name="Group 9"/>
          <p:cNvGrpSpPr/>
          <p:nvPr/>
        </p:nvGrpSpPr>
        <p:grpSpPr>
          <a:xfrm>
            <a:off x="-386073" y="314021"/>
            <a:ext cx="5749075" cy="926797"/>
            <a:chOff x="0" y="0"/>
            <a:chExt cx="1338343" cy="215752"/>
          </a:xfrm>
        </p:grpSpPr>
        <p:sp>
          <p:nvSpPr>
            <p:cNvPr id="10" name="Freeform 10"/>
            <p:cNvSpPr/>
            <p:nvPr/>
          </p:nvSpPr>
          <p:spPr>
            <a:xfrm>
              <a:off x="0" y="0"/>
              <a:ext cx="1338343" cy="215752"/>
            </a:xfrm>
            <a:custGeom>
              <a:avLst/>
              <a:gdLst/>
              <a:ahLst/>
              <a:cxnLst/>
              <a:rect l="l" t="t" r="r" b="b"/>
              <a:pathLst>
                <a:path w="1338343" h="215752">
                  <a:moveTo>
                    <a:pt x="89776" y="0"/>
                  </a:moveTo>
                  <a:lnTo>
                    <a:pt x="1248567" y="0"/>
                  </a:lnTo>
                  <a:cubicBezTo>
                    <a:pt x="1272377" y="0"/>
                    <a:pt x="1295212" y="9458"/>
                    <a:pt x="1312048" y="26295"/>
                  </a:cubicBezTo>
                  <a:cubicBezTo>
                    <a:pt x="1328885" y="43131"/>
                    <a:pt x="1338343" y="65966"/>
                    <a:pt x="1338343" y="89776"/>
                  </a:cubicBezTo>
                  <a:lnTo>
                    <a:pt x="1338343" y="125976"/>
                  </a:lnTo>
                  <a:cubicBezTo>
                    <a:pt x="1338343" y="175558"/>
                    <a:pt x="1298149" y="215752"/>
                    <a:pt x="1248567" y="215752"/>
                  </a:cubicBezTo>
                  <a:lnTo>
                    <a:pt x="89776" y="215752"/>
                  </a:lnTo>
                  <a:cubicBezTo>
                    <a:pt x="65966" y="215752"/>
                    <a:pt x="43131" y="206293"/>
                    <a:pt x="26295" y="189457"/>
                  </a:cubicBezTo>
                  <a:cubicBezTo>
                    <a:pt x="9458" y="172621"/>
                    <a:pt x="0" y="149786"/>
                    <a:pt x="0" y="125976"/>
                  </a:cubicBezTo>
                  <a:lnTo>
                    <a:pt x="0" y="89776"/>
                  </a:lnTo>
                  <a:cubicBezTo>
                    <a:pt x="0" y="40194"/>
                    <a:pt x="40194" y="0"/>
                    <a:pt x="89776" y="0"/>
                  </a:cubicBezTo>
                  <a:close/>
                </a:path>
              </a:pathLst>
            </a:custGeom>
            <a:gradFill rotWithShape="1">
              <a:gsLst>
                <a:gs pos="0">
                  <a:srgbClr val="0E7334">
                    <a:alpha val="100000"/>
                  </a:srgbClr>
                </a:gs>
                <a:gs pos="100000">
                  <a:srgbClr val="A3C51A">
                    <a:alpha val="100000"/>
                  </a:srgbClr>
                </a:gs>
              </a:gsLst>
              <a:lin ang="2700000"/>
            </a:gradFill>
          </p:spPr>
        </p:sp>
        <p:sp>
          <p:nvSpPr>
            <p:cNvPr id="11" name="TextBox 11"/>
            <p:cNvSpPr txBox="1"/>
            <p:nvPr/>
          </p:nvSpPr>
          <p:spPr>
            <a:xfrm>
              <a:off x="0" y="0"/>
              <a:ext cx="1338343" cy="215752"/>
            </a:xfrm>
            <a:prstGeom prst="rect">
              <a:avLst/>
            </a:prstGeom>
          </p:spPr>
          <p:txBody>
            <a:bodyPr lIns="2725" tIns="2725" rIns="2725" bIns="2725" rtlCol="0" anchor="ctr"/>
            <a:lstStyle/>
            <a:p>
              <a:pPr algn="ctr">
                <a:lnSpc>
                  <a:spcPts val="465"/>
                </a:lnSpc>
              </a:pPr>
              <a:endParaRPr sz="1200"/>
            </a:p>
          </p:txBody>
        </p:sp>
      </p:grpSp>
      <p:sp>
        <p:nvSpPr>
          <p:cNvPr id="12" name="Freeform 12"/>
          <p:cNvSpPr/>
          <p:nvPr/>
        </p:nvSpPr>
        <p:spPr>
          <a:xfrm>
            <a:off x="284310" y="1526373"/>
            <a:ext cx="5877441" cy="3646103"/>
          </a:xfrm>
          <a:custGeom>
            <a:avLst/>
            <a:gdLst/>
            <a:ahLst/>
            <a:cxnLst/>
            <a:rect l="l" t="t" r="r" b="b"/>
            <a:pathLst>
              <a:path w="8816162" h="5469154">
                <a:moveTo>
                  <a:pt x="0" y="0"/>
                </a:moveTo>
                <a:lnTo>
                  <a:pt x="8816162" y="0"/>
                </a:lnTo>
                <a:lnTo>
                  <a:pt x="8816162" y="5469153"/>
                </a:lnTo>
                <a:lnTo>
                  <a:pt x="0" y="5469153"/>
                </a:lnTo>
                <a:lnTo>
                  <a:pt x="0" y="0"/>
                </a:lnTo>
                <a:close/>
              </a:path>
            </a:pathLst>
          </a:custGeom>
          <a:blipFill>
            <a:blip r:embed="rId8"/>
            <a:stretch>
              <a:fillRect/>
            </a:stretch>
          </a:blipFill>
        </p:spPr>
      </p:sp>
      <p:pic>
        <p:nvPicPr>
          <p:cNvPr id="13" name="Picture 13"/>
          <p:cNvPicPr>
            <a:picLocks noChangeAspect="1"/>
          </p:cNvPicPr>
          <p:nvPr/>
        </p:nvPicPr>
        <p:blipFill>
          <a:blip r:embed="rId9"/>
          <a:stretch>
            <a:fillRect/>
          </a:stretch>
        </p:blipFill>
        <p:spPr>
          <a:xfrm>
            <a:off x="6460155" y="2859517"/>
            <a:ext cx="1636140" cy="1636140"/>
          </a:xfrm>
          <a:prstGeom prst="rect">
            <a:avLst/>
          </a:prstGeom>
        </p:spPr>
      </p:pic>
      <p:sp>
        <p:nvSpPr>
          <p:cNvPr id="14" name="Freeform 14"/>
          <p:cNvSpPr/>
          <p:nvPr/>
        </p:nvSpPr>
        <p:spPr>
          <a:xfrm>
            <a:off x="6887510" y="3459403"/>
            <a:ext cx="781431" cy="364342"/>
          </a:xfrm>
          <a:custGeom>
            <a:avLst/>
            <a:gdLst/>
            <a:ahLst/>
            <a:cxnLst/>
            <a:rect l="l" t="t" r="r" b="b"/>
            <a:pathLst>
              <a:path w="1172146" h="546513">
                <a:moveTo>
                  <a:pt x="0" y="0"/>
                </a:moveTo>
                <a:lnTo>
                  <a:pt x="1172146" y="0"/>
                </a:lnTo>
                <a:lnTo>
                  <a:pt x="1172146" y="546512"/>
                </a:lnTo>
                <a:lnTo>
                  <a:pt x="0" y="5465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5" name="Picture 15"/>
          <p:cNvPicPr>
            <a:picLocks noChangeAspect="1"/>
          </p:cNvPicPr>
          <p:nvPr/>
        </p:nvPicPr>
        <p:blipFill>
          <a:blip r:embed="rId12"/>
          <a:stretch>
            <a:fillRect/>
          </a:stretch>
        </p:blipFill>
        <p:spPr>
          <a:xfrm>
            <a:off x="8376231" y="2859517"/>
            <a:ext cx="1636140" cy="1636140"/>
          </a:xfrm>
          <a:prstGeom prst="rect">
            <a:avLst/>
          </a:prstGeom>
        </p:spPr>
      </p:pic>
      <p:pic>
        <p:nvPicPr>
          <p:cNvPr id="16" name="Picture 16"/>
          <p:cNvPicPr>
            <a:picLocks noChangeAspect="1"/>
          </p:cNvPicPr>
          <p:nvPr/>
        </p:nvPicPr>
        <p:blipFill>
          <a:blip r:embed="rId13"/>
          <a:stretch>
            <a:fillRect/>
          </a:stretch>
        </p:blipFill>
        <p:spPr>
          <a:xfrm>
            <a:off x="10325013" y="2859517"/>
            <a:ext cx="1636140" cy="1636140"/>
          </a:xfrm>
          <a:prstGeom prst="rect">
            <a:avLst/>
          </a:prstGeom>
        </p:spPr>
      </p:pic>
      <p:sp>
        <p:nvSpPr>
          <p:cNvPr id="17" name="Freeform 17"/>
          <p:cNvSpPr/>
          <p:nvPr/>
        </p:nvSpPr>
        <p:spPr>
          <a:xfrm>
            <a:off x="8821867" y="3362247"/>
            <a:ext cx="709337" cy="697810"/>
          </a:xfrm>
          <a:custGeom>
            <a:avLst/>
            <a:gdLst/>
            <a:ahLst/>
            <a:cxnLst/>
            <a:rect l="l" t="t" r="r" b="b"/>
            <a:pathLst>
              <a:path w="1064005" h="1046715">
                <a:moveTo>
                  <a:pt x="0" y="0"/>
                </a:moveTo>
                <a:lnTo>
                  <a:pt x="1064005" y="0"/>
                </a:lnTo>
                <a:lnTo>
                  <a:pt x="1064005" y="1046716"/>
                </a:lnTo>
                <a:lnTo>
                  <a:pt x="0" y="10467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0766669" y="3362247"/>
            <a:ext cx="709337" cy="697810"/>
          </a:xfrm>
          <a:custGeom>
            <a:avLst/>
            <a:gdLst/>
            <a:ahLst/>
            <a:cxnLst/>
            <a:rect l="l" t="t" r="r" b="b"/>
            <a:pathLst>
              <a:path w="1064005" h="1046715">
                <a:moveTo>
                  <a:pt x="0" y="0"/>
                </a:moveTo>
                <a:lnTo>
                  <a:pt x="1064005" y="0"/>
                </a:lnTo>
                <a:lnTo>
                  <a:pt x="1064005" y="1046716"/>
                </a:lnTo>
                <a:lnTo>
                  <a:pt x="0" y="10467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TextBox 19"/>
          <p:cNvSpPr txBox="1"/>
          <p:nvPr/>
        </p:nvSpPr>
        <p:spPr>
          <a:xfrm>
            <a:off x="1621572" y="6555552"/>
            <a:ext cx="8407191" cy="132344"/>
          </a:xfrm>
          <a:prstGeom prst="rect">
            <a:avLst/>
          </a:prstGeom>
        </p:spPr>
        <p:txBody>
          <a:bodyPr lIns="0" tIns="0" rIns="0" bIns="0" rtlCol="0" anchor="t">
            <a:spAutoFit/>
          </a:bodyPr>
          <a:lstStyle/>
          <a:p>
            <a:pPr algn="ctr">
              <a:lnSpc>
                <a:spcPts val="1091"/>
              </a:lnSpc>
              <a:spcBef>
                <a:spcPct val="0"/>
              </a:spcBef>
            </a:pPr>
            <a:r>
              <a:rPr lang="en-US" sz="909">
                <a:solidFill>
                  <a:srgbClr val="000000"/>
                </a:solidFill>
                <a:latin typeface="Helvetica"/>
                <a:ea typeface="Helvetica"/>
                <a:cs typeface="Helvetica"/>
                <a:sym typeface="Helvetica"/>
              </a:rPr>
              <a:t>Hanadian Nurhayati-Wolff, Smoking rate in Indonesia 2015-2023, Aug 9, 2024. https://www.statista.com/statistics/955144/indonesia-smoking-rate/</a:t>
            </a:r>
          </a:p>
        </p:txBody>
      </p:sp>
      <p:sp>
        <p:nvSpPr>
          <p:cNvPr id="20" name="TextBox 20"/>
          <p:cNvSpPr txBox="1"/>
          <p:nvPr/>
        </p:nvSpPr>
        <p:spPr>
          <a:xfrm>
            <a:off x="-608281" y="515560"/>
            <a:ext cx="6444031" cy="398058"/>
          </a:xfrm>
          <a:prstGeom prst="rect">
            <a:avLst/>
          </a:prstGeom>
        </p:spPr>
        <p:txBody>
          <a:bodyPr lIns="0" tIns="0" rIns="0" bIns="0" rtlCol="0" anchor="t">
            <a:spAutoFit/>
          </a:bodyPr>
          <a:lstStyle/>
          <a:p>
            <a:pPr algn="ctr">
              <a:lnSpc>
                <a:spcPts val="3404"/>
              </a:lnSpc>
            </a:pPr>
            <a:r>
              <a:rPr lang="en-US" sz="2431" b="1">
                <a:solidFill>
                  <a:srgbClr val="FFFFFF"/>
                </a:solidFill>
                <a:latin typeface="Helvetica Bold"/>
                <a:ea typeface="Helvetica Bold"/>
                <a:cs typeface="Helvetica Bold"/>
                <a:sym typeface="Helvetica Bold"/>
              </a:rPr>
              <a:t>Cancer Risk Factors in Indonesia</a:t>
            </a:r>
          </a:p>
        </p:txBody>
      </p:sp>
      <p:sp>
        <p:nvSpPr>
          <p:cNvPr id="21" name="TextBox 21"/>
          <p:cNvSpPr txBox="1"/>
          <p:nvPr/>
        </p:nvSpPr>
        <p:spPr>
          <a:xfrm>
            <a:off x="6377743" y="2217865"/>
            <a:ext cx="1685723" cy="273858"/>
          </a:xfrm>
          <a:prstGeom prst="rect">
            <a:avLst/>
          </a:prstGeom>
        </p:spPr>
        <p:txBody>
          <a:bodyPr lIns="0" tIns="0" rIns="0" bIns="0" rtlCol="0" anchor="t">
            <a:spAutoFit/>
          </a:bodyPr>
          <a:lstStyle/>
          <a:p>
            <a:pPr algn="ctr">
              <a:lnSpc>
                <a:spcPts val="2269"/>
              </a:lnSpc>
            </a:pPr>
            <a:r>
              <a:rPr lang="en-US" sz="1801" b="1">
                <a:solidFill>
                  <a:srgbClr val="000000"/>
                </a:solidFill>
                <a:latin typeface="Poppins Bold"/>
                <a:ea typeface="Poppins Bold"/>
                <a:cs typeface="Poppins Bold"/>
                <a:sym typeface="Poppins Bold"/>
              </a:rPr>
              <a:t>Smoking</a:t>
            </a:r>
          </a:p>
        </p:txBody>
      </p:sp>
      <p:sp>
        <p:nvSpPr>
          <p:cNvPr id="22" name="TextBox 22"/>
          <p:cNvSpPr txBox="1"/>
          <p:nvPr/>
        </p:nvSpPr>
        <p:spPr>
          <a:xfrm>
            <a:off x="6377743" y="2521063"/>
            <a:ext cx="1685723" cy="273858"/>
          </a:xfrm>
          <a:prstGeom prst="rect">
            <a:avLst/>
          </a:prstGeom>
        </p:spPr>
        <p:txBody>
          <a:bodyPr lIns="0" tIns="0" rIns="0" bIns="0" rtlCol="0" anchor="t">
            <a:spAutoFit/>
          </a:bodyPr>
          <a:lstStyle/>
          <a:p>
            <a:pPr algn="ctr">
              <a:lnSpc>
                <a:spcPts val="2269"/>
              </a:lnSpc>
            </a:pPr>
            <a:r>
              <a:rPr lang="en-US" sz="1801" b="1">
                <a:solidFill>
                  <a:srgbClr val="50BA9E"/>
                </a:solidFill>
                <a:latin typeface="Poppins Bold"/>
                <a:ea typeface="Poppins Bold"/>
                <a:cs typeface="Poppins Bold"/>
                <a:sym typeface="Poppins Bold"/>
              </a:rPr>
              <a:t>33%</a:t>
            </a:r>
          </a:p>
        </p:txBody>
      </p:sp>
      <p:sp>
        <p:nvSpPr>
          <p:cNvPr id="23" name="TextBox 23"/>
          <p:cNvSpPr txBox="1"/>
          <p:nvPr/>
        </p:nvSpPr>
        <p:spPr>
          <a:xfrm>
            <a:off x="284310" y="5252232"/>
            <a:ext cx="6262212" cy="1085362"/>
          </a:xfrm>
          <a:prstGeom prst="rect">
            <a:avLst/>
          </a:prstGeom>
        </p:spPr>
        <p:txBody>
          <a:bodyPr lIns="0" tIns="0" rIns="0" bIns="0" rtlCol="0" anchor="t">
            <a:spAutoFit/>
          </a:bodyPr>
          <a:lstStyle/>
          <a:p>
            <a:pPr marL="299634" lvl="1" indent="-149817">
              <a:lnSpc>
                <a:spcPts val="1748"/>
              </a:lnSpc>
              <a:buFont typeface="Arial"/>
              <a:buChar char="•"/>
            </a:pPr>
            <a:r>
              <a:rPr lang="en-US" sz="1387">
                <a:solidFill>
                  <a:srgbClr val="000000"/>
                </a:solidFill>
                <a:latin typeface="Poppins"/>
                <a:ea typeface="Poppins"/>
                <a:cs typeface="Poppins"/>
                <a:sym typeface="Poppins"/>
              </a:rPr>
              <a:t>In 2023, around 28.6 percent of the population aged 15 years and above in Indonesia were smokers. Smoking prevalence in Indonesia peaked in 2018 at 32.2 percent. To address the widespread prevalence of smoking, the government imposed a tax hike in 2020.</a:t>
            </a:r>
          </a:p>
          <a:p>
            <a:pPr>
              <a:lnSpc>
                <a:spcPts val="1748"/>
              </a:lnSpc>
            </a:pPr>
            <a:endParaRPr lang="en-US" sz="1387">
              <a:solidFill>
                <a:srgbClr val="000000"/>
              </a:solidFill>
              <a:latin typeface="Poppins"/>
              <a:ea typeface="Poppins"/>
              <a:cs typeface="Poppins"/>
              <a:sym typeface="Poppins"/>
            </a:endParaRPr>
          </a:p>
        </p:txBody>
      </p:sp>
      <p:sp>
        <p:nvSpPr>
          <p:cNvPr id="24" name="TextBox 24"/>
          <p:cNvSpPr txBox="1"/>
          <p:nvPr/>
        </p:nvSpPr>
        <p:spPr>
          <a:xfrm>
            <a:off x="8293818" y="2217865"/>
            <a:ext cx="1685723" cy="273858"/>
          </a:xfrm>
          <a:prstGeom prst="rect">
            <a:avLst/>
          </a:prstGeom>
        </p:spPr>
        <p:txBody>
          <a:bodyPr lIns="0" tIns="0" rIns="0" bIns="0" rtlCol="0" anchor="t">
            <a:spAutoFit/>
          </a:bodyPr>
          <a:lstStyle/>
          <a:p>
            <a:pPr algn="ctr">
              <a:lnSpc>
                <a:spcPts val="2269"/>
              </a:lnSpc>
            </a:pPr>
            <a:r>
              <a:rPr lang="en-US" sz="1801" b="1">
                <a:solidFill>
                  <a:srgbClr val="000000"/>
                </a:solidFill>
                <a:latin typeface="Poppins Bold"/>
                <a:ea typeface="Poppins Bold"/>
                <a:cs typeface="Poppins Bold"/>
                <a:sym typeface="Poppins Bold"/>
              </a:rPr>
              <a:t>Infections</a:t>
            </a:r>
          </a:p>
        </p:txBody>
      </p:sp>
      <p:sp>
        <p:nvSpPr>
          <p:cNvPr id="25" name="TextBox 25"/>
          <p:cNvSpPr txBox="1"/>
          <p:nvPr/>
        </p:nvSpPr>
        <p:spPr>
          <a:xfrm>
            <a:off x="8293818" y="2521063"/>
            <a:ext cx="1685723" cy="273858"/>
          </a:xfrm>
          <a:prstGeom prst="rect">
            <a:avLst/>
          </a:prstGeom>
        </p:spPr>
        <p:txBody>
          <a:bodyPr lIns="0" tIns="0" rIns="0" bIns="0" rtlCol="0" anchor="t">
            <a:spAutoFit/>
          </a:bodyPr>
          <a:lstStyle/>
          <a:p>
            <a:pPr algn="ctr">
              <a:lnSpc>
                <a:spcPts val="2269"/>
              </a:lnSpc>
            </a:pPr>
            <a:r>
              <a:rPr lang="en-US" sz="1801" b="1">
                <a:solidFill>
                  <a:srgbClr val="50BA9E"/>
                </a:solidFill>
                <a:latin typeface="Poppins Bold"/>
                <a:ea typeface="Poppins Bold"/>
                <a:cs typeface="Poppins Bold"/>
                <a:sym typeface="Poppins Bold"/>
              </a:rPr>
              <a:t>18%</a:t>
            </a:r>
          </a:p>
        </p:txBody>
      </p:sp>
      <p:sp>
        <p:nvSpPr>
          <p:cNvPr id="26" name="TextBox 26"/>
          <p:cNvSpPr txBox="1"/>
          <p:nvPr/>
        </p:nvSpPr>
        <p:spPr>
          <a:xfrm>
            <a:off x="10242601" y="2217865"/>
            <a:ext cx="1685723" cy="273858"/>
          </a:xfrm>
          <a:prstGeom prst="rect">
            <a:avLst/>
          </a:prstGeom>
        </p:spPr>
        <p:txBody>
          <a:bodyPr lIns="0" tIns="0" rIns="0" bIns="0" rtlCol="0" anchor="t">
            <a:spAutoFit/>
          </a:bodyPr>
          <a:lstStyle/>
          <a:p>
            <a:pPr algn="ctr">
              <a:lnSpc>
                <a:spcPts val="2269"/>
              </a:lnSpc>
            </a:pPr>
            <a:r>
              <a:rPr lang="en-US" sz="1801" b="1">
                <a:solidFill>
                  <a:srgbClr val="000000"/>
                </a:solidFill>
                <a:latin typeface="Poppins Bold"/>
                <a:ea typeface="Poppins Bold"/>
                <a:cs typeface="Poppins Bold"/>
                <a:sym typeface="Poppins Bold"/>
              </a:rPr>
              <a:t>Alcohol</a:t>
            </a:r>
          </a:p>
        </p:txBody>
      </p:sp>
      <p:sp>
        <p:nvSpPr>
          <p:cNvPr id="27" name="TextBox 27"/>
          <p:cNvSpPr txBox="1"/>
          <p:nvPr/>
        </p:nvSpPr>
        <p:spPr>
          <a:xfrm>
            <a:off x="10242601" y="2521063"/>
            <a:ext cx="1685723" cy="273858"/>
          </a:xfrm>
          <a:prstGeom prst="rect">
            <a:avLst/>
          </a:prstGeom>
        </p:spPr>
        <p:txBody>
          <a:bodyPr lIns="0" tIns="0" rIns="0" bIns="0" rtlCol="0" anchor="t">
            <a:spAutoFit/>
          </a:bodyPr>
          <a:lstStyle/>
          <a:p>
            <a:pPr algn="ctr">
              <a:lnSpc>
                <a:spcPts val="2269"/>
              </a:lnSpc>
            </a:pPr>
            <a:r>
              <a:rPr lang="en-US" sz="1801" b="1">
                <a:solidFill>
                  <a:srgbClr val="50BA9E"/>
                </a:solidFill>
                <a:latin typeface="Poppins Bold"/>
                <a:ea typeface="Poppins Bold"/>
                <a:cs typeface="Poppins Bold"/>
                <a:sym typeface="Poppins Bold"/>
              </a:rPr>
              <a:t>12%</a:t>
            </a:r>
          </a:p>
        </p:txBody>
      </p:sp>
      <p:sp>
        <p:nvSpPr>
          <p:cNvPr id="28" name="TextBox 28"/>
          <p:cNvSpPr txBox="1"/>
          <p:nvPr/>
        </p:nvSpPr>
        <p:spPr>
          <a:xfrm>
            <a:off x="6482956" y="4505883"/>
            <a:ext cx="1590539" cy="757002"/>
          </a:xfrm>
          <a:prstGeom prst="rect">
            <a:avLst/>
          </a:prstGeom>
        </p:spPr>
        <p:txBody>
          <a:bodyPr lIns="0" tIns="0" rIns="0" bIns="0" rtlCol="0" anchor="t">
            <a:spAutoFit/>
          </a:bodyPr>
          <a:lstStyle/>
          <a:p>
            <a:pPr algn="ctr">
              <a:lnSpc>
                <a:spcPts val="1538"/>
              </a:lnSpc>
            </a:pPr>
            <a:r>
              <a:rPr lang="en-US" sz="1220" b="1" i="1">
                <a:solidFill>
                  <a:srgbClr val="737373"/>
                </a:solidFill>
                <a:latin typeface="Poppins Bold Italics"/>
                <a:ea typeface="Poppins Bold Italics"/>
                <a:cs typeface="Poppins Bold Italics"/>
                <a:sym typeface="Poppins Bold Italics"/>
              </a:rPr>
              <a:t>cancer cases linked to exposure to tobacco smoke, worldwide</a:t>
            </a:r>
          </a:p>
        </p:txBody>
      </p:sp>
      <p:sp>
        <p:nvSpPr>
          <p:cNvPr id="29" name="TextBox 29"/>
          <p:cNvSpPr txBox="1"/>
          <p:nvPr/>
        </p:nvSpPr>
        <p:spPr>
          <a:xfrm>
            <a:off x="8439848" y="4605521"/>
            <a:ext cx="1588915" cy="564642"/>
          </a:xfrm>
          <a:prstGeom prst="rect">
            <a:avLst/>
          </a:prstGeom>
        </p:spPr>
        <p:txBody>
          <a:bodyPr lIns="0" tIns="0" rIns="0" bIns="0" rtlCol="0" anchor="t">
            <a:spAutoFit/>
          </a:bodyPr>
          <a:lstStyle/>
          <a:p>
            <a:pPr algn="ctr">
              <a:lnSpc>
                <a:spcPts val="1538"/>
              </a:lnSpc>
            </a:pPr>
            <a:r>
              <a:rPr lang="en-US" sz="1220" b="1" i="1">
                <a:solidFill>
                  <a:srgbClr val="737373"/>
                </a:solidFill>
                <a:latin typeface="Poppins Bold Italics"/>
                <a:ea typeface="Poppins Bold Italics"/>
                <a:cs typeface="Poppins Bold Italics"/>
                <a:sym typeface="Poppins Bold Italics"/>
              </a:rPr>
              <a:t>cancer cases linked to infections, worldwide</a:t>
            </a:r>
          </a:p>
        </p:txBody>
      </p:sp>
      <p:sp>
        <p:nvSpPr>
          <p:cNvPr id="30" name="TextBox 30"/>
          <p:cNvSpPr txBox="1"/>
          <p:nvPr/>
        </p:nvSpPr>
        <p:spPr>
          <a:xfrm>
            <a:off x="10405013" y="4510897"/>
            <a:ext cx="1523311" cy="757002"/>
          </a:xfrm>
          <a:prstGeom prst="rect">
            <a:avLst/>
          </a:prstGeom>
        </p:spPr>
        <p:txBody>
          <a:bodyPr lIns="0" tIns="0" rIns="0" bIns="0" rtlCol="0" anchor="t">
            <a:spAutoFit/>
          </a:bodyPr>
          <a:lstStyle/>
          <a:p>
            <a:pPr algn="ctr">
              <a:lnSpc>
                <a:spcPts val="1538"/>
              </a:lnSpc>
            </a:pPr>
            <a:r>
              <a:rPr lang="en-US" sz="1220" b="1" i="1">
                <a:solidFill>
                  <a:srgbClr val="737373"/>
                </a:solidFill>
                <a:latin typeface="Poppins Bold Italics"/>
                <a:ea typeface="Poppins Bold Italics"/>
                <a:cs typeface="Poppins Bold Italics"/>
                <a:sym typeface="Poppins Bold Italics"/>
              </a:rPr>
              <a:t>Cancer cases linked to alcohol consumption, worldwide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Sifat</a:t>
            </a:r>
            <a:r>
              <a:rPr lang="en-US" dirty="0"/>
              <a:t> </a:t>
            </a:r>
            <a:r>
              <a:rPr lang="en-US" dirty="0" err="1"/>
              <a:t>sel</a:t>
            </a:r>
            <a:r>
              <a:rPr lang="en-US" dirty="0"/>
              <a:t> </a:t>
            </a:r>
            <a:r>
              <a:rPr lang="en-US" dirty="0" err="1"/>
              <a:t>kanker</a:t>
            </a:r>
            <a:endParaRPr lang="en-US" dirty="0"/>
          </a:p>
        </p:txBody>
      </p:sp>
      <p:sp>
        <p:nvSpPr>
          <p:cNvPr id="3" name="Content Placeholder 2"/>
          <p:cNvSpPr>
            <a:spLocks noGrp="1"/>
          </p:cNvSpPr>
          <p:nvPr>
            <p:ph idx="1"/>
          </p:nvPr>
        </p:nvSpPr>
        <p:spPr>
          <a:xfrm>
            <a:off x="668490" y="1768959"/>
            <a:ext cx="5085522" cy="4447761"/>
          </a:xfrm>
        </p:spPr>
        <p:txBody>
          <a:bodyPr>
            <a:noAutofit/>
          </a:bodyPr>
          <a:lstStyle/>
          <a:p>
            <a:pPr>
              <a:spcBef>
                <a:spcPts val="0"/>
              </a:spcBef>
              <a:spcAft>
                <a:spcPts val="600"/>
              </a:spcAft>
            </a:pPr>
            <a:r>
              <a:rPr lang="id-ID" dirty="0">
                <a:solidFill>
                  <a:schemeClr val="tx1"/>
                </a:solidFill>
              </a:rPr>
              <a:t>Kanker: </a:t>
            </a:r>
            <a:r>
              <a:rPr lang="en-US" dirty="0" err="1">
                <a:solidFill>
                  <a:schemeClr val="tx1"/>
                </a:solidFill>
              </a:rPr>
              <a:t>pertumbuhan</a:t>
            </a:r>
            <a:r>
              <a:rPr lang="en-US" dirty="0">
                <a:solidFill>
                  <a:schemeClr val="tx1"/>
                </a:solidFill>
              </a:rPr>
              <a:t> </a:t>
            </a:r>
            <a:r>
              <a:rPr lang="en-US" dirty="0" err="1">
                <a:solidFill>
                  <a:schemeClr val="tx1"/>
                </a:solidFill>
              </a:rPr>
              <a:t>sel</a:t>
            </a:r>
            <a:r>
              <a:rPr lang="en-US" dirty="0">
                <a:solidFill>
                  <a:schemeClr val="tx1"/>
                </a:solidFill>
              </a:rPr>
              <a:t> yang abnormal </a:t>
            </a:r>
            <a:r>
              <a:rPr lang="en-US" dirty="0" err="1">
                <a:solidFill>
                  <a:schemeClr val="tx1"/>
                </a:solidFill>
              </a:rPr>
              <a:t>dan</a:t>
            </a:r>
            <a:r>
              <a:rPr lang="en-US" dirty="0">
                <a:solidFill>
                  <a:schemeClr val="tx1"/>
                </a:solidFill>
              </a:rPr>
              <a:t> </a:t>
            </a:r>
            <a:r>
              <a:rPr lang="en-US" dirty="0" err="1">
                <a:solidFill>
                  <a:schemeClr val="tx1"/>
                </a:solidFill>
              </a:rPr>
              <a:t>cenderung</a:t>
            </a:r>
            <a:r>
              <a:rPr lang="en-US" dirty="0">
                <a:solidFill>
                  <a:schemeClr val="tx1"/>
                </a:solidFill>
              </a:rPr>
              <a:t> </a:t>
            </a:r>
            <a:r>
              <a:rPr lang="en-US" dirty="0" err="1">
                <a:solidFill>
                  <a:schemeClr val="tx1"/>
                </a:solidFill>
              </a:rPr>
              <a:t>mendesak</a:t>
            </a:r>
            <a:r>
              <a:rPr lang="en-US" dirty="0">
                <a:solidFill>
                  <a:schemeClr val="tx1"/>
                </a:solidFill>
              </a:rPr>
              <a:t>/</a:t>
            </a:r>
            <a:r>
              <a:rPr lang="en-US" dirty="0" err="1">
                <a:solidFill>
                  <a:schemeClr val="tx1"/>
                </a:solidFill>
              </a:rPr>
              <a:t>mendorong</a:t>
            </a:r>
            <a:r>
              <a:rPr lang="en-US" dirty="0">
                <a:solidFill>
                  <a:schemeClr val="tx1"/>
                </a:solidFill>
              </a:rPr>
              <a:t> </a:t>
            </a:r>
            <a:r>
              <a:rPr lang="en-US" dirty="0" err="1">
                <a:solidFill>
                  <a:schemeClr val="tx1"/>
                </a:solidFill>
              </a:rPr>
              <a:t>jaringan</a:t>
            </a:r>
            <a:r>
              <a:rPr lang="en-US" dirty="0">
                <a:solidFill>
                  <a:schemeClr val="tx1"/>
                </a:solidFill>
              </a:rPr>
              <a:t> di </a:t>
            </a:r>
            <a:r>
              <a:rPr lang="en-US" dirty="0" err="1">
                <a:solidFill>
                  <a:schemeClr val="tx1"/>
                </a:solidFill>
              </a:rPr>
              <a:t>sekitarnya</a:t>
            </a:r>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menyebar</a:t>
            </a:r>
            <a:r>
              <a:rPr lang="en-US" dirty="0">
                <a:solidFill>
                  <a:schemeClr val="tx1"/>
                </a:solidFill>
              </a:rPr>
              <a:t> </a:t>
            </a:r>
            <a:r>
              <a:rPr lang="en-US" dirty="0" err="1">
                <a:solidFill>
                  <a:schemeClr val="tx1"/>
                </a:solidFill>
              </a:rPr>
              <a:t>ke</a:t>
            </a:r>
            <a:r>
              <a:rPr lang="en-US" dirty="0">
                <a:solidFill>
                  <a:schemeClr val="tx1"/>
                </a:solidFill>
              </a:rPr>
              <a:t> organ </a:t>
            </a:r>
            <a:r>
              <a:rPr lang="en-US" dirty="0" err="1">
                <a:solidFill>
                  <a:schemeClr val="tx1"/>
                </a:solidFill>
              </a:rPr>
              <a:t>tubuh</a:t>
            </a:r>
            <a:r>
              <a:rPr lang="en-US" dirty="0">
                <a:solidFill>
                  <a:schemeClr val="tx1"/>
                </a:solidFill>
              </a:rPr>
              <a:t> lain yang </a:t>
            </a:r>
            <a:r>
              <a:rPr lang="en-US" dirty="0" err="1">
                <a:solidFill>
                  <a:schemeClr val="tx1"/>
                </a:solidFill>
              </a:rPr>
              <a:t>letaknya</a:t>
            </a:r>
            <a:r>
              <a:rPr lang="en-US" dirty="0">
                <a:solidFill>
                  <a:schemeClr val="tx1"/>
                </a:solidFill>
              </a:rPr>
              <a:t> </a:t>
            </a:r>
            <a:r>
              <a:rPr lang="en-US" dirty="0" err="1">
                <a:solidFill>
                  <a:schemeClr val="tx1"/>
                </a:solidFill>
              </a:rPr>
              <a:t>jauh</a:t>
            </a:r>
            <a:r>
              <a:rPr lang="en-US" dirty="0">
                <a:solidFill>
                  <a:schemeClr val="tx1"/>
                </a:solidFill>
              </a:rPr>
              <a:t>.</a:t>
            </a:r>
          </a:p>
          <a:p>
            <a:pPr marL="514350" indent="-514350">
              <a:spcBef>
                <a:spcPts val="0"/>
              </a:spcBef>
              <a:spcAft>
                <a:spcPts val="600"/>
              </a:spcAft>
              <a:buFont typeface="+mj-lt"/>
              <a:buAutoNum type="arabicPeriod"/>
            </a:pPr>
            <a:r>
              <a:rPr lang="id-ID" dirty="0">
                <a:solidFill>
                  <a:schemeClr val="tx1"/>
                </a:solidFill>
              </a:rPr>
              <a:t>Proliferasi Tak terkontrol</a:t>
            </a:r>
          </a:p>
          <a:p>
            <a:pPr marL="514350" indent="-514350">
              <a:spcBef>
                <a:spcPts val="0"/>
              </a:spcBef>
              <a:spcAft>
                <a:spcPts val="600"/>
              </a:spcAft>
              <a:buFont typeface="+mj-lt"/>
              <a:buAutoNum type="arabicPeriod"/>
            </a:pPr>
            <a:r>
              <a:rPr lang="id-ID" dirty="0">
                <a:solidFill>
                  <a:schemeClr val="tx1"/>
                </a:solidFill>
              </a:rPr>
              <a:t>Tanpa batas dan tujuan</a:t>
            </a:r>
          </a:p>
          <a:p>
            <a:pPr marL="514350" indent="-514350">
              <a:spcBef>
                <a:spcPts val="0"/>
              </a:spcBef>
              <a:spcAft>
                <a:spcPts val="600"/>
              </a:spcAft>
              <a:buFont typeface="+mj-lt"/>
              <a:buAutoNum type="arabicPeriod"/>
            </a:pPr>
            <a:r>
              <a:rPr lang="id-ID" dirty="0">
                <a:solidFill>
                  <a:schemeClr val="tx1"/>
                </a:solidFill>
              </a:rPr>
              <a:t>Menginaktivasi gen normal</a:t>
            </a:r>
          </a:p>
          <a:p>
            <a:pPr marL="514350" indent="-514350">
              <a:spcBef>
                <a:spcPts val="0"/>
              </a:spcBef>
              <a:spcAft>
                <a:spcPts val="600"/>
              </a:spcAft>
              <a:buFont typeface="+mj-lt"/>
              <a:buAutoNum type="arabicPeriod"/>
            </a:pPr>
            <a:r>
              <a:rPr lang="id-ID" dirty="0">
                <a:solidFill>
                  <a:schemeClr val="tx1"/>
                </a:solidFill>
              </a:rPr>
              <a:t>Bersifat immortal</a:t>
            </a:r>
          </a:p>
          <a:p>
            <a:pPr marL="514350" indent="-514350">
              <a:spcBef>
                <a:spcPts val="0"/>
              </a:spcBef>
              <a:spcAft>
                <a:spcPts val="600"/>
              </a:spcAft>
              <a:buFont typeface="+mj-lt"/>
              <a:buAutoNum type="arabicPeriod"/>
            </a:pPr>
            <a:r>
              <a:rPr lang="id-ID" dirty="0">
                <a:solidFill>
                  <a:schemeClr val="tx1"/>
                </a:solidFill>
              </a:rPr>
              <a:t>Menggunakan sel normal untuk menyuplai nutrisi</a:t>
            </a:r>
          </a:p>
          <a:p>
            <a:pPr marL="514350" indent="-514350">
              <a:spcBef>
                <a:spcPts val="0"/>
              </a:spcBef>
              <a:spcAft>
                <a:spcPts val="600"/>
              </a:spcAft>
              <a:buFont typeface="+mj-lt"/>
              <a:buAutoNum type="arabicPeriod"/>
            </a:pPr>
            <a:r>
              <a:rPr lang="id-ID" dirty="0">
                <a:solidFill>
                  <a:schemeClr val="tx1"/>
                </a:solidFill>
              </a:rPr>
              <a:t>Menyebabkan kematian sel (apoptosis)</a:t>
            </a:r>
            <a:endParaRPr lang="en-US" dirty="0">
              <a:solidFill>
                <a:schemeClr val="tx1"/>
              </a:solidFill>
            </a:endParaRPr>
          </a:p>
          <a:p>
            <a:pPr>
              <a:spcBef>
                <a:spcPts val="0"/>
              </a:spcBef>
              <a:spcAft>
                <a:spcPts val="600"/>
              </a:spcAft>
            </a:pPr>
            <a:endParaRPr lang="en-US" dirty="0">
              <a:solidFill>
                <a:schemeClr val="tx1"/>
              </a:solidFill>
            </a:endParaRPr>
          </a:p>
          <a:p>
            <a:pPr>
              <a:spcBef>
                <a:spcPts val="0"/>
              </a:spcBef>
              <a:spcAft>
                <a:spcPts val="600"/>
              </a:spcAft>
            </a:pPr>
            <a:endParaRPr lang="en-US"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369" y="4833206"/>
            <a:ext cx="2560320" cy="14401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537" y="1768959"/>
            <a:ext cx="5233204" cy="2965023"/>
          </a:xfrm>
          <a:prstGeom prst="rect">
            <a:avLst/>
          </a:prstGeom>
        </p:spPr>
      </p:pic>
      <p:pic>
        <p:nvPicPr>
          <p:cNvPr id="1026" name="Picture 2" descr="Perbedaan Sel Kanker dengan Sel Normal • Deherba.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536" y="1790304"/>
            <a:ext cx="5233205" cy="2943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nyakit Kanker: Memahami Munculnya Bibit Kanker • Deherba.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5167" y="4791151"/>
            <a:ext cx="5085522" cy="182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33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2209800" y="0"/>
            <a:ext cx="7772400" cy="1143000"/>
          </a:xfrm>
        </p:spPr>
        <p:txBody>
          <a:bodyPr/>
          <a:lstStyle/>
          <a:p>
            <a:pPr eaLnBrk="1" hangingPunct="1"/>
            <a:r>
              <a:rPr lang="en-US" dirty="0">
                <a:solidFill>
                  <a:schemeClr val="tx1"/>
                </a:solidFill>
              </a:rPr>
              <a:t>Properties of cancer cells</a:t>
            </a:r>
          </a:p>
        </p:txBody>
      </p:sp>
      <p:sp>
        <p:nvSpPr>
          <p:cNvPr id="6147" name="Oval 1027"/>
          <p:cNvSpPr>
            <a:spLocks noChangeArrowheads="1"/>
          </p:cNvSpPr>
          <p:nvPr/>
        </p:nvSpPr>
        <p:spPr bwMode="auto">
          <a:xfrm>
            <a:off x="2895600" y="2514600"/>
            <a:ext cx="2362200" cy="990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48" name="Oval 1028"/>
          <p:cNvSpPr>
            <a:spLocks noChangeArrowheads="1"/>
          </p:cNvSpPr>
          <p:nvPr/>
        </p:nvSpPr>
        <p:spPr bwMode="auto">
          <a:xfrm>
            <a:off x="2895600" y="2286000"/>
            <a:ext cx="2362200" cy="990600"/>
          </a:xfrm>
          <a:prstGeom prst="ellipse">
            <a:avLst/>
          </a:prstGeom>
          <a:solidFill>
            <a:srgbClr val="DDDDDD">
              <a:alpha val="50195"/>
            </a:srgbClr>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49" name="Line 1029"/>
          <p:cNvSpPr>
            <a:spLocks noChangeShapeType="1"/>
          </p:cNvSpPr>
          <p:nvPr/>
        </p:nvSpPr>
        <p:spPr bwMode="auto">
          <a:xfrm>
            <a:off x="2895600" y="2819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150" name="Line 1030"/>
          <p:cNvSpPr>
            <a:spLocks noChangeShapeType="1"/>
          </p:cNvSpPr>
          <p:nvPr/>
        </p:nvSpPr>
        <p:spPr bwMode="auto">
          <a:xfrm>
            <a:off x="5257800" y="2895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151" name="Oval 1031"/>
          <p:cNvSpPr>
            <a:spLocks noChangeArrowheads="1"/>
          </p:cNvSpPr>
          <p:nvPr/>
        </p:nvSpPr>
        <p:spPr bwMode="auto">
          <a:xfrm>
            <a:off x="6211888" y="2581275"/>
            <a:ext cx="2362200" cy="990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52" name="Oval 1032"/>
          <p:cNvSpPr>
            <a:spLocks noChangeArrowheads="1"/>
          </p:cNvSpPr>
          <p:nvPr/>
        </p:nvSpPr>
        <p:spPr bwMode="auto">
          <a:xfrm>
            <a:off x="6211888" y="2352675"/>
            <a:ext cx="2362200" cy="990600"/>
          </a:xfrm>
          <a:prstGeom prst="ellipse">
            <a:avLst/>
          </a:prstGeom>
          <a:solidFill>
            <a:srgbClr val="DDDDDD">
              <a:alpha val="50195"/>
            </a:srgbClr>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53" name="Line 1033"/>
          <p:cNvSpPr>
            <a:spLocks noChangeShapeType="1"/>
          </p:cNvSpPr>
          <p:nvPr/>
        </p:nvSpPr>
        <p:spPr bwMode="auto">
          <a:xfrm>
            <a:off x="6211888" y="28860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154" name="Line 1034"/>
          <p:cNvSpPr>
            <a:spLocks noChangeShapeType="1"/>
          </p:cNvSpPr>
          <p:nvPr/>
        </p:nvSpPr>
        <p:spPr bwMode="auto">
          <a:xfrm>
            <a:off x="8574088" y="29622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nvGrpSpPr>
          <p:cNvPr id="6155" name="Group 1035"/>
          <p:cNvGrpSpPr>
            <a:grpSpLocks/>
          </p:cNvGrpSpPr>
          <p:nvPr/>
        </p:nvGrpSpPr>
        <p:grpSpPr bwMode="auto">
          <a:xfrm rot="-1823004">
            <a:off x="6400800" y="2438400"/>
            <a:ext cx="1981200" cy="1219200"/>
            <a:chOff x="1248" y="2928"/>
            <a:chExt cx="1248" cy="864"/>
          </a:xfrm>
        </p:grpSpPr>
        <p:sp>
          <p:nvSpPr>
            <p:cNvPr id="6305" name="Oval 1036"/>
            <p:cNvSpPr>
              <a:spLocks noChangeArrowheads="1"/>
            </p:cNvSpPr>
            <p:nvPr/>
          </p:nvSpPr>
          <p:spPr bwMode="auto">
            <a:xfrm>
              <a:off x="124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6" name="Oval 1037"/>
            <p:cNvSpPr>
              <a:spLocks noChangeArrowheads="1"/>
            </p:cNvSpPr>
            <p:nvPr/>
          </p:nvSpPr>
          <p:spPr bwMode="auto">
            <a:xfrm>
              <a:off x="1776"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7" name="Oval 1038"/>
            <p:cNvSpPr>
              <a:spLocks noChangeArrowheads="1"/>
            </p:cNvSpPr>
            <p:nvPr/>
          </p:nvSpPr>
          <p:spPr bwMode="auto">
            <a:xfrm>
              <a:off x="124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8" name="Oval 1039"/>
            <p:cNvSpPr>
              <a:spLocks noChangeArrowheads="1"/>
            </p:cNvSpPr>
            <p:nvPr/>
          </p:nvSpPr>
          <p:spPr bwMode="auto">
            <a:xfrm>
              <a:off x="1392"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9" name="Oval 1040"/>
            <p:cNvSpPr>
              <a:spLocks noChangeArrowheads="1"/>
            </p:cNvSpPr>
            <p:nvPr/>
          </p:nvSpPr>
          <p:spPr bwMode="auto">
            <a:xfrm>
              <a:off x="1488"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0" name="Oval 1041"/>
            <p:cNvSpPr>
              <a:spLocks noChangeArrowheads="1"/>
            </p:cNvSpPr>
            <p:nvPr/>
          </p:nvSpPr>
          <p:spPr bwMode="auto">
            <a:xfrm>
              <a:off x="148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1" name="Oval 1042"/>
            <p:cNvSpPr>
              <a:spLocks noChangeArrowheads="1"/>
            </p:cNvSpPr>
            <p:nvPr/>
          </p:nvSpPr>
          <p:spPr bwMode="auto">
            <a:xfrm>
              <a:off x="1344"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2" name="Oval 1043"/>
            <p:cNvSpPr>
              <a:spLocks noChangeArrowheads="1"/>
            </p:cNvSpPr>
            <p:nvPr/>
          </p:nvSpPr>
          <p:spPr bwMode="auto">
            <a:xfrm>
              <a:off x="148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3" name="Oval 1044"/>
            <p:cNvSpPr>
              <a:spLocks noChangeArrowheads="1"/>
            </p:cNvSpPr>
            <p:nvPr/>
          </p:nvSpPr>
          <p:spPr bwMode="auto">
            <a:xfrm>
              <a:off x="172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4" name="Oval 1045"/>
            <p:cNvSpPr>
              <a:spLocks noChangeArrowheads="1"/>
            </p:cNvSpPr>
            <p:nvPr/>
          </p:nvSpPr>
          <p:spPr bwMode="auto">
            <a:xfrm>
              <a:off x="1440" y="297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5" name="Oval 1046"/>
            <p:cNvSpPr>
              <a:spLocks noChangeArrowheads="1"/>
            </p:cNvSpPr>
            <p:nvPr/>
          </p:nvSpPr>
          <p:spPr bwMode="auto">
            <a:xfrm>
              <a:off x="1584"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6" name="Oval 1047"/>
            <p:cNvSpPr>
              <a:spLocks noChangeArrowheads="1"/>
            </p:cNvSpPr>
            <p:nvPr/>
          </p:nvSpPr>
          <p:spPr bwMode="auto">
            <a:xfrm>
              <a:off x="1632"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7" name="Oval 1048"/>
            <p:cNvSpPr>
              <a:spLocks noChangeArrowheads="1"/>
            </p:cNvSpPr>
            <p:nvPr/>
          </p:nvSpPr>
          <p:spPr bwMode="auto">
            <a:xfrm>
              <a:off x="144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8" name="Oval 1049"/>
            <p:cNvSpPr>
              <a:spLocks noChangeArrowheads="1"/>
            </p:cNvSpPr>
            <p:nvPr/>
          </p:nvSpPr>
          <p:spPr bwMode="auto">
            <a:xfrm>
              <a:off x="196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19" name="Oval 1050"/>
            <p:cNvSpPr>
              <a:spLocks noChangeArrowheads="1"/>
            </p:cNvSpPr>
            <p:nvPr/>
          </p:nvSpPr>
          <p:spPr bwMode="auto">
            <a:xfrm>
              <a:off x="144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0" name="Oval 1051"/>
            <p:cNvSpPr>
              <a:spLocks noChangeArrowheads="1"/>
            </p:cNvSpPr>
            <p:nvPr/>
          </p:nvSpPr>
          <p:spPr bwMode="auto">
            <a:xfrm>
              <a:off x="1584"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1" name="Oval 1052"/>
            <p:cNvSpPr>
              <a:spLocks noChangeArrowheads="1"/>
            </p:cNvSpPr>
            <p:nvPr/>
          </p:nvSpPr>
          <p:spPr bwMode="auto">
            <a:xfrm>
              <a:off x="1680"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2" name="Oval 1053"/>
            <p:cNvSpPr>
              <a:spLocks noChangeArrowheads="1"/>
            </p:cNvSpPr>
            <p:nvPr/>
          </p:nvSpPr>
          <p:spPr bwMode="auto">
            <a:xfrm>
              <a:off x="168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3" name="Oval 1054"/>
            <p:cNvSpPr>
              <a:spLocks noChangeArrowheads="1"/>
            </p:cNvSpPr>
            <p:nvPr/>
          </p:nvSpPr>
          <p:spPr bwMode="auto">
            <a:xfrm>
              <a:off x="1536"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4" name="Oval 1055"/>
            <p:cNvSpPr>
              <a:spLocks noChangeArrowheads="1"/>
            </p:cNvSpPr>
            <p:nvPr/>
          </p:nvSpPr>
          <p:spPr bwMode="auto">
            <a:xfrm>
              <a:off x="168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5" name="Oval 1056"/>
            <p:cNvSpPr>
              <a:spLocks noChangeArrowheads="1"/>
            </p:cNvSpPr>
            <p:nvPr/>
          </p:nvSpPr>
          <p:spPr bwMode="auto">
            <a:xfrm>
              <a:off x="192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6" name="Oval 1057"/>
            <p:cNvSpPr>
              <a:spLocks noChangeArrowheads="1"/>
            </p:cNvSpPr>
            <p:nvPr/>
          </p:nvSpPr>
          <p:spPr bwMode="auto">
            <a:xfrm>
              <a:off x="1632" y="316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7" name="Oval 1058"/>
            <p:cNvSpPr>
              <a:spLocks noChangeArrowheads="1"/>
            </p:cNvSpPr>
            <p:nvPr/>
          </p:nvSpPr>
          <p:spPr bwMode="auto">
            <a:xfrm>
              <a:off x="1776"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8" name="Oval 1059"/>
            <p:cNvSpPr>
              <a:spLocks noChangeArrowheads="1"/>
            </p:cNvSpPr>
            <p:nvPr/>
          </p:nvSpPr>
          <p:spPr bwMode="auto">
            <a:xfrm>
              <a:off x="1824"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29" name="Oval 1060"/>
            <p:cNvSpPr>
              <a:spLocks noChangeArrowheads="1"/>
            </p:cNvSpPr>
            <p:nvPr/>
          </p:nvSpPr>
          <p:spPr bwMode="auto">
            <a:xfrm>
              <a:off x="163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0" name="Oval 1061"/>
            <p:cNvSpPr>
              <a:spLocks noChangeArrowheads="1"/>
            </p:cNvSpPr>
            <p:nvPr/>
          </p:nvSpPr>
          <p:spPr bwMode="auto">
            <a:xfrm>
              <a:off x="216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1" name="Oval 1062"/>
            <p:cNvSpPr>
              <a:spLocks noChangeArrowheads="1"/>
            </p:cNvSpPr>
            <p:nvPr/>
          </p:nvSpPr>
          <p:spPr bwMode="auto">
            <a:xfrm>
              <a:off x="163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2" name="Oval 1063"/>
            <p:cNvSpPr>
              <a:spLocks noChangeArrowheads="1"/>
            </p:cNvSpPr>
            <p:nvPr/>
          </p:nvSpPr>
          <p:spPr bwMode="auto">
            <a:xfrm>
              <a:off x="1776"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3" name="Oval 1064"/>
            <p:cNvSpPr>
              <a:spLocks noChangeArrowheads="1"/>
            </p:cNvSpPr>
            <p:nvPr/>
          </p:nvSpPr>
          <p:spPr bwMode="auto">
            <a:xfrm>
              <a:off x="1872"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4" name="Oval 1065"/>
            <p:cNvSpPr>
              <a:spLocks noChangeArrowheads="1"/>
            </p:cNvSpPr>
            <p:nvPr/>
          </p:nvSpPr>
          <p:spPr bwMode="auto">
            <a:xfrm>
              <a:off x="187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5" name="Oval 1066"/>
            <p:cNvSpPr>
              <a:spLocks noChangeArrowheads="1"/>
            </p:cNvSpPr>
            <p:nvPr/>
          </p:nvSpPr>
          <p:spPr bwMode="auto">
            <a:xfrm>
              <a:off x="1728"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6" name="Oval 1067"/>
            <p:cNvSpPr>
              <a:spLocks noChangeArrowheads="1"/>
            </p:cNvSpPr>
            <p:nvPr/>
          </p:nvSpPr>
          <p:spPr bwMode="auto">
            <a:xfrm>
              <a:off x="187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7" name="Oval 1068"/>
            <p:cNvSpPr>
              <a:spLocks noChangeArrowheads="1"/>
            </p:cNvSpPr>
            <p:nvPr/>
          </p:nvSpPr>
          <p:spPr bwMode="auto">
            <a:xfrm>
              <a:off x="211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8" name="Oval 1069"/>
            <p:cNvSpPr>
              <a:spLocks noChangeArrowheads="1"/>
            </p:cNvSpPr>
            <p:nvPr/>
          </p:nvSpPr>
          <p:spPr bwMode="auto">
            <a:xfrm>
              <a:off x="1824" y="336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39" name="Oval 1070"/>
            <p:cNvSpPr>
              <a:spLocks noChangeArrowheads="1"/>
            </p:cNvSpPr>
            <p:nvPr/>
          </p:nvSpPr>
          <p:spPr bwMode="auto">
            <a:xfrm>
              <a:off x="1968"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0" name="Oval 1071"/>
            <p:cNvSpPr>
              <a:spLocks noChangeArrowheads="1"/>
            </p:cNvSpPr>
            <p:nvPr/>
          </p:nvSpPr>
          <p:spPr bwMode="auto">
            <a:xfrm>
              <a:off x="2016"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1" name="Oval 1072"/>
            <p:cNvSpPr>
              <a:spLocks noChangeArrowheads="1"/>
            </p:cNvSpPr>
            <p:nvPr/>
          </p:nvSpPr>
          <p:spPr bwMode="auto">
            <a:xfrm>
              <a:off x="182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2" name="Oval 1073"/>
            <p:cNvSpPr>
              <a:spLocks noChangeArrowheads="1"/>
            </p:cNvSpPr>
            <p:nvPr/>
          </p:nvSpPr>
          <p:spPr bwMode="auto">
            <a:xfrm>
              <a:off x="235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3" name="Oval 1074"/>
            <p:cNvSpPr>
              <a:spLocks noChangeArrowheads="1"/>
            </p:cNvSpPr>
            <p:nvPr/>
          </p:nvSpPr>
          <p:spPr bwMode="auto">
            <a:xfrm>
              <a:off x="182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4" name="Oval 1075"/>
            <p:cNvSpPr>
              <a:spLocks noChangeArrowheads="1"/>
            </p:cNvSpPr>
            <p:nvPr/>
          </p:nvSpPr>
          <p:spPr bwMode="auto">
            <a:xfrm>
              <a:off x="1968"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5" name="Oval 1076"/>
            <p:cNvSpPr>
              <a:spLocks noChangeArrowheads="1"/>
            </p:cNvSpPr>
            <p:nvPr/>
          </p:nvSpPr>
          <p:spPr bwMode="auto">
            <a:xfrm>
              <a:off x="2064"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6" name="Oval 1077"/>
            <p:cNvSpPr>
              <a:spLocks noChangeArrowheads="1"/>
            </p:cNvSpPr>
            <p:nvPr/>
          </p:nvSpPr>
          <p:spPr bwMode="auto">
            <a:xfrm>
              <a:off x="206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7" name="Oval 1078"/>
            <p:cNvSpPr>
              <a:spLocks noChangeArrowheads="1"/>
            </p:cNvSpPr>
            <p:nvPr/>
          </p:nvSpPr>
          <p:spPr bwMode="auto">
            <a:xfrm>
              <a:off x="1920"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8" name="Oval 1079"/>
            <p:cNvSpPr>
              <a:spLocks noChangeArrowheads="1"/>
            </p:cNvSpPr>
            <p:nvPr/>
          </p:nvSpPr>
          <p:spPr bwMode="auto">
            <a:xfrm>
              <a:off x="206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49" name="Oval 1080"/>
            <p:cNvSpPr>
              <a:spLocks noChangeArrowheads="1"/>
            </p:cNvSpPr>
            <p:nvPr/>
          </p:nvSpPr>
          <p:spPr bwMode="auto">
            <a:xfrm>
              <a:off x="230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50" name="Oval 1081"/>
            <p:cNvSpPr>
              <a:spLocks noChangeArrowheads="1"/>
            </p:cNvSpPr>
            <p:nvPr/>
          </p:nvSpPr>
          <p:spPr bwMode="auto">
            <a:xfrm>
              <a:off x="2016" y="355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51" name="Oval 1082"/>
            <p:cNvSpPr>
              <a:spLocks noChangeArrowheads="1"/>
            </p:cNvSpPr>
            <p:nvPr/>
          </p:nvSpPr>
          <p:spPr bwMode="auto">
            <a:xfrm>
              <a:off x="2160"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52" name="Oval 1083"/>
            <p:cNvSpPr>
              <a:spLocks noChangeArrowheads="1"/>
            </p:cNvSpPr>
            <p:nvPr/>
          </p:nvSpPr>
          <p:spPr bwMode="auto">
            <a:xfrm>
              <a:off x="2208"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6156" name="Group 1084"/>
          <p:cNvGrpSpPr>
            <a:grpSpLocks/>
          </p:cNvGrpSpPr>
          <p:nvPr/>
        </p:nvGrpSpPr>
        <p:grpSpPr bwMode="auto">
          <a:xfrm rot="-1823004">
            <a:off x="3084513" y="2371725"/>
            <a:ext cx="1981200" cy="1219200"/>
            <a:chOff x="1248" y="2928"/>
            <a:chExt cx="1248" cy="864"/>
          </a:xfrm>
        </p:grpSpPr>
        <p:sp>
          <p:nvSpPr>
            <p:cNvPr id="6257" name="Oval 1085"/>
            <p:cNvSpPr>
              <a:spLocks noChangeArrowheads="1"/>
            </p:cNvSpPr>
            <p:nvPr/>
          </p:nvSpPr>
          <p:spPr bwMode="auto">
            <a:xfrm>
              <a:off x="124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8" name="Oval 1086"/>
            <p:cNvSpPr>
              <a:spLocks noChangeArrowheads="1"/>
            </p:cNvSpPr>
            <p:nvPr/>
          </p:nvSpPr>
          <p:spPr bwMode="auto">
            <a:xfrm>
              <a:off x="1776"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9" name="Oval 1087"/>
            <p:cNvSpPr>
              <a:spLocks noChangeArrowheads="1"/>
            </p:cNvSpPr>
            <p:nvPr/>
          </p:nvSpPr>
          <p:spPr bwMode="auto">
            <a:xfrm>
              <a:off x="124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0" name="Oval 1088"/>
            <p:cNvSpPr>
              <a:spLocks noChangeArrowheads="1"/>
            </p:cNvSpPr>
            <p:nvPr/>
          </p:nvSpPr>
          <p:spPr bwMode="auto">
            <a:xfrm>
              <a:off x="1392"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1" name="Oval 1089"/>
            <p:cNvSpPr>
              <a:spLocks noChangeArrowheads="1"/>
            </p:cNvSpPr>
            <p:nvPr/>
          </p:nvSpPr>
          <p:spPr bwMode="auto">
            <a:xfrm>
              <a:off x="1488"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2" name="Oval 1090"/>
            <p:cNvSpPr>
              <a:spLocks noChangeArrowheads="1"/>
            </p:cNvSpPr>
            <p:nvPr/>
          </p:nvSpPr>
          <p:spPr bwMode="auto">
            <a:xfrm>
              <a:off x="148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3" name="Oval 1091"/>
            <p:cNvSpPr>
              <a:spLocks noChangeArrowheads="1"/>
            </p:cNvSpPr>
            <p:nvPr/>
          </p:nvSpPr>
          <p:spPr bwMode="auto">
            <a:xfrm>
              <a:off x="1344"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4" name="Oval 1092"/>
            <p:cNvSpPr>
              <a:spLocks noChangeArrowheads="1"/>
            </p:cNvSpPr>
            <p:nvPr/>
          </p:nvSpPr>
          <p:spPr bwMode="auto">
            <a:xfrm>
              <a:off x="148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5" name="Oval 1093"/>
            <p:cNvSpPr>
              <a:spLocks noChangeArrowheads="1"/>
            </p:cNvSpPr>
            <p:nvPr/>
          </p:nvSpPr>
          <p:spPr bwMode="auto">
            <a:xfrm>
              <a:off x="172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6" name="Oval 1094"/>
            <p:cNvSpPr>
              <a:spLocks noChangeArrowheads="1"/>
            </p:cNvSpPr>
            <p:nvPr/>
          </p:nvSpPr>
          <p:spPr bwMode="auto">
            <a:xfrm>
              <a:off x="1440" y="297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7" name="Oval 1095"/>
            <p:cNvSpPr>
              <a:spLocks noChangeArrowheads="1"/>
            </p:cNvSpPr>
            <p:nvPr/>
          </p:nvSpPr>
          <p:spPr bwMode="auto">
            <a:xfrm>
              <a:off x="1584"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8" name="Oval 1096"/>
            <p:cNvSpPr>
              <a:spLocks noChangeArrowheads="1"/>
            </p:cNvSpPr>
            <p:nvPr/>
          </p:nvSpPr>
          <p:spPr bwMode="auto">
            <a:xfrm>
              <a:off x="1632"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69" name="Oval 1097"/>
            <p:cNvSpPr>
              <a:spLocks noChangeArrowheads="1"/>
            </p:cNvSpPr>
            <p:nvPr/>
          </p:nvSpPr>
          <p:spPr bwMode="auto">
            <a:xfrm>
              <a:off x="144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0" name="Oval 1098"/>
            <p:cNvSpPr>
              <a:spLocks noChangeArrowheads="1"/>
            </p:cNvSpPr>
            <p:nvPr/>
          </p:nvSpPr>
          <p:spPr bwMode="auto">
            <a:xfrm>
              <a:off x="196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1" name="Oval 1099"/>
            <p:cNvSpPr>
              <a:spLocks noChangeArrowheads="1"/>
            </p:cNvSpPr>
            <p:nvPr/>
          </p:nvSpPr>
          <p:spPr bwMode="auto">
            <a:xfrm>
              <a:off x="144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2" name="Oval 1100"/>
            <p:cNvSpPr>
              <a:spLocks noChangeArrowheads="1"/>
            </p:cNvSpPr>
            <p:nvPr/>
          </p:nvSpPr>
          <p:spPr bwMode="auto">
            <a:xfrm>
              <a:off x="1584"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3" name="Oval 1101"/>
            <p:cNvSpPr>
              <a:spLocks noChangeArrowheads="1"/>
            </p:cNvSpPr>
            <p:nvPr/>
          </p:nvSpPr>
          <p:spPr bwMode="auto">
            <a:xfrm>
              <a:off x="1680"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4" name="Oval 1102"/>
            <p:cNvSpPr>
              <a:spLocks noChangeArrowheads="1"/>
            </p:cNvSpPr>
            <p:nvPr/>
          </p:nvSpPr>
          <p:spPr bwMode="auto">
            <a:xfrm>
              <a:off x="168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5" name="Oval 1103"/>
            <p:cNvSpPr>
              <a:spLocks noChangeArrowheads="1"/>
            </p:cNvSpPr>
            <p:nvPr/>
          </p:nvSpPr>
          <p:spPr bwMode="auto">
            <a:xfrm>
              <a:off x="1536"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6" name="Oval 1104"/>
            <p:cNvSpPr>
              <a:spLocks noChangeArrowheads="1"/>
            </p:cNvSpPr>
            <p:nvPr/>
          </p:nvSpPr>
          <p:spPr bwMode="auto">
            <a:xfrm>
              <a:off x="168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7" name="Oval 1105"/>
            <p:cNvSpPr>
              <a:spLocks noChangeArrowheads="1"/>
            </p:cNvSpPr>
            <p:nvPr/>
          </p:nvSpPr>
          <p:spPr bwMode="auto">
            <a:xfrm>
              <a:off x="192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8" name="Oval 1106"/>
            <p:cNvSpPr>
              <a:spLocks noChangeArrowheads="1"/>
            </p:cNvSpPr>
            <p:nvPr/>
          </p:nvSpPr>
          <p:spPr bwMode="auto">
            <a:xfrm>
              <a:off x="1632" y="316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79" name="Oval 1107"/>
            <p:cNvSpPr>
              <a:spLocks noChangeArrowheads="1"/>
            </p:cNvSpPr>
            <p:nvPr/>
          </p:nvSpPr>
          <p:spPr bwMode="auto">
            <a:xfrm>
              <a:off x="1776"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0" name="Oval 1108"/>
            <p:cNvSpPr>
              <a:spLocks noChangeArrowheads="1"/>
            </p:cNvSpPr>
            <p:nvPr/>
          </p:nvSpPr>
          <p:spPr bwMode="auto">
            <a:xfrm>
              <a:off x="1824"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1" name="Oval 1109"/>
            <p:cNvSpPr>
              <a:spLocks noChangeArrowheads="1"/>
            </p:cNvSpPr>
            <p:nvPr/>
          </p:nvSpPr>
          <p:spPr bwMode="auto">
            <a:xfrm>
              <a:off x="163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2" name="Oval 1110"/>
            <p:cNvSpPr>
              <a:spLocks noChangeArrowheads="1"/>
            </p:cNvSpPr>
            <p:nvPr/>
          </p:nvSpPr>
          <p:spPr bwMode="auto">
            <a:xfrm>
              <a:off x="216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3" name="Oval 1111"/>
            <p:cNvSpPr>
              <a:spLocks noChangeArrowheads="1"/>
            </p:cNvSpPr>
            <p:nvPr/>
          </p:nvSpPr>
          <p:spPr bwMode="auto">
            <a:xfrm>
              <a:off x="163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4" name="Oval 1112"/>
            <p:cNvSpPr>
              <a:spLocks noChangeArrowheads="1"/>
            </p:cNvSpPr>
            <p:nvPr/>
          </p:nvSpPr>
          <p:spPr bwMode="auto">
            <a:xfrm>
              <a:off x="1776"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5" name="Oval 1113"/>
            <p:cNvSpPr>
              <a:spLocks noChangeArrowheads="1"/>
            </p:cNvSpPr>
            <p:nvPr/>
          </p:nvSpPr>
          <p:spPr bwMode="auto">
            <a:xfrm>
              <a:off x="1872"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6" name="Oval 1114"/>
            <p:cNvSpPr>
              <a:spLocks noChangeArrowheads="1"/>
            </p:cNvSpPr>
            <p:nvPr/>
          </p:nvSpPr>
          <p:spPr bwMode="auto">
            <a:xfrm>
              <a:off x="187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7" name="Oval 1115"/>
            <p:cNvSpPr>
              <a:spLocks noChangeArrowheads="1"/>
            </p:cNvSpPr>
            <p:nvPr/>
          </p:nvSpPr>
          <p:spPr bwMode="auto">
            <a:xfrm>
              <a:off x="1728"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8" name="Oval 1116"/>
            <p:cNvSpPr>
              <a:spLocks noChangeArrowheads="1"/>
            </p:cNvSpPr>
            <p:nvPr/>
          </p:nvSpPr>
          <p:spPr bwMode="auto">
            <a:xfrm>
              <a:off x="187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89" name="Oval 1117"/>
            <p:cNvSpPr>
              <a:spLocks noChangeArrowheads="1"/>
            </p:cNvSpPr>
            <p:nvPr/>
          </p:nvSpPr>
          <p:spPr bwMode="auto">
            <a:xfrm>
              <a:off x="211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0" name="Oval 1118"/>
            <p:cNvSpPr>
              <a:spLocks noChangeArrowheads="1"/>
            </p:cNvSpPr>
            <p:nvPr/>
          </p:nvSpPr>
          <p:spPr bwMode="auto">
            <a:xfrm>
              <a:off x="1824" y="336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1" name="Oval 1119"/>
            <p:cNvSpPr>
              <a:spLocks noChangeArrowheads="1"/>
            </p:cNvSpPr>
            <p:nvPr/>
          </p:nvSpPr>
          <p:spPr bwMode="auto">
            <a:xfrm>
              <a:off x="1968"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2" name="Oval 1120"/>
            <p:cNvSpPr>
              <a:spLocks noChangeArrowheads="1"/>
            </p:cNvSpPr>
            <p:nvPr/>
          </p:nvSpPr>
          <p:spPr bwMode="auto">
            <a:xfrm>
              <a:off x="2016"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3" name="Oval 1121"/>
            <p:cNvSpPr>
              <a:spLocks noChangeArrowheads="1"/>
            </p:cNvSpPr>
            <p:nvPr/>
          </p:nvSpPr>
          <p:spPr bwMode="auto">
            <a:xfrm>
              <a:off x="182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4" name="Oval 1122"/>
            <p:cNvSpPr>
              <a:spLocks noChangeArrowheads="1"/>
            </p:cNvSpPr>
            <p:nvPr/>
          </p:nvSpPr>
          <p:spPr bwMode="auto">
            <a:xfrm>
              <a:off x="235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5" name="Oval 1123"/>
            <p:cNvSpPr>
              <a:spLocks noChangeArrowheads="1"/>
            </p:cNvSpPr>
            <p:nvPr/>
          </p:nvSpPr>
          <p:spPr bwMode="auto">
            <a:xfrm>
              <a:off x="182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6" name="Oval 1124"/>
            <p:cNvSpPr>
              <a:spLocks noChangeArrowheads="1"/>
            </p:cNvSpPr>
            <p:nvPr/>
          </p:nvSpPr>
          <p:spPr bwMode="auto">
            <a:xfrm>
              <a:off x="1968"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7" name="Oval 1125"/>
            <p:cNvSpPr>
              <a:spLocks noChangeArrowheads="1"/>
            </p:cNvSpPr>
            <p:nvPr/>
          </p:nvSpPr>
          <p:spPr bwMode="auto">
            <a:xfrm>
              <a:off x="2064"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8" name="Oval 1126"/>
            <p:cNvSpPr>
              <a:spLocks noChangeArrowheads="1"/>
            </p:cNvSpPr>
            <p:nvPr/>
          </p:nvSpPr>
          <p:spPr bwMode="auto">
            <a:xfrm>
              <a:off x="206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99" name="Oval 1127"/>
            <p:cNvSpPr>
              <a:spLocks noChangeArrowheads="1"/>
            </p:cNvSpPr>
            <p:nvPr/>
          </p:nvSpPr>
          <p:spPr bwMode="auto">
            <a:xfrm>
              <a:off x="1920"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0" name="Oval 1128"/>
            <p:cNvSpPr>
              <a:spLocks noChangeArrowheads="1"/>
            </p:cNvSpPr>
            <p:nvPr/>
          </p:nvSpPr>
          <p:spPr bwMode="auto">
            <a:xfrm>
              <a:off x="206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1" name="Oval 1129"/>
            <p:cNvSpPr>
              <a:spLocks noChangeArrowheads="1"/>
            </p:cNvSpPr>
            <p:nvPr/>
          </p:nvSpPr>
          <p:spPr bwMode="auto">
            <a:xfrm>
              <a:off x="230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2" name="Oval 1130"/>
            <p:cNvSpPr>
              <a:spLocks noChangeArrowheads="1"/>
            </p:cNvSpPr>
            <p:nvPr/>
          </p:nvSpPr>
          <p:spPr bwMode="auto">
            <a:xfrm>
              <a:off x="2016" y="355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3" name="Oval 1131"/>
            <p:cNvSpPr>
              <a:spLocks noChangeArrowheads="1"/>
            </p:cNvSpPr>
            <p:nvPr/>
          </p:nvSpPr>
          <p:spPr bwMode="auto">
            <a:xfrm>
              <a:off x="2160"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304" name="Oval 1132"/>
            <p:cNvSpPr>
              <a:spLocks noChangeArrowheads="1"/>
            </p:cNvSpPr>
            <p:nvPr/>
          </p:nvSpPr>
          <p:spPr bwMode="auto">
            <a:xfrm>
              <a:off x="2208"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6157" name="Group 1133"/>
          <p:cNvGrpSpPr>
            <a:grpSpLocks/>
          </p:cNvGrpSpPr>
          <p:nvPr/>
        </p:nvGrpSpPr>
        <p:grpSpPr bwMode="auto">
          <a:xfrm rot="-1823004">
            <a:off x="6629400" y="2362200"/>
            <a:ext cx="1981200" cy="1219200"/>
            <a:chOff x="1248" y="2928"/>
            <a:chExt cx="1248" cy="864"/>
          </a:xfrm>
        </p:grpSpPr>
        <p:sp>
          <p:nvSpPr>
            <p:cNvPr id="6209" name="Oval 1134"/>
            <p:cNvSpPr>
              <a:spLocks noChangeArrowheads="1"/>
            </p:cNvSpPr>
            <p:nvPr/>
          </p:nvSpPr>
          <p:spPr bwMode="auto">
            <a:xfrm>
              <a:off x="124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0" name="Oval 1135"/>
            <p:cNvSpPr>
              <a:spLocks noChangeArrowheads="1"/>
            </p:cNvSpPr>
            <p:nvPr/>
          </p:nvSpPr>
          <p:spPr bwMode="auto">
            <a:xfrm>
              <a:off x="1776"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1" name="Oval 1136"/>
            <p:cNvSpPr>
              <a:spLocks noChangeArrowheads="1"/>
            </p:cNvSpPr>
            <p:nvPr/>
          </p:nvSpPr>
          <p:spPr bwMode="auto">
            <a:xfrm>
              <a:off x="124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2" name="Oval 1137"/>
            <p:cNvSpPr>
              <a:spLocks noChangeArrowheads="1"/>
            </p:cNvSpPr>
            <p:nvPr/>
          </p:nvSpPr>
          <p:spPr bwMode="auto">
            <a:xfrm>
              <a:off x="1392"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3" name="Oval 1138"/>
            <p:cNvSpPr>
              <a:spLocks noChangeArrowheads="1"/>
            </p:cNvSpPr>
            <p:nvPr/>
          </p:nvSpPr>
          <p:spPr bwMode="auto">
            <a:xfrm>
              <a:off x="1488"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4" name="Oval 1139"/>
            <p:cNvSpPr>
              <a:spLocks noChangeArrowheads="1"/>
            </p:cNvSpPr>
            <p:nvPr/>
          </p:nvSpPr>
          <p:spPr bwMode="auto">
            <a:xfrm>
              <a:off x="148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5" name="Oval 1140"/>
            <p:cNvSpPr>
              <a:spLocks noChangeArrowheads="1"/>
            </p:cNvSpPr>
            <p:nvPr/>
          </p:nvSpPr>
          <p:spPr bwMode="auto">
            <a:xfrm>
              <a:off x="1344"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6" name="Oval 1141"/>
            <p:cNvSpPr>
              <a:spLocks noChangeArrowheads="1"/>
            </p:cNvSpPr>
            <p:nvPr/>
          </p:nvSpPr>
          <p:spPr bwMode="auto">
            <a:xfrm>
              <a:off x="148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7" name="Oval 1142"/>
            <p:cNvSpPr>
              <a:spLocks noChangeArrowheads="1"/>
            </p:cNvSpPr>
            <p:nvPr/>
          </p:nvSpPr>
          <p:spPr bwMode="auto">
            <a:xfrm>
              <a:off x="172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8" name="Oval 1143"/>
            <p:cNvSpPr>
              <a:spLocks noChangeArrowheads="1"/>
            </p:cNvSpPr>
            <p:nvPr/>
          </p:nvSpPr>
          <p:spPr bwMode="auto">
            <a:xfrm>
              <a:off x="1440" y="297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19" name="Oval 1144"/>
            <p:cNvSpPr>
              <a:spLocks noChangeArrowheads="1"/>
            </p:cNvSpPr>
            <p:nvPr/>
          </p:nvSpPr>
          <p:spPr bwMode="auto">
            <a:xfrm>
              <a:off x="1584"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0" name="Oval 1145"/>
            <p:cNvSpPr>
              <a:spLocks noChangeArrowheads="1"/>
            </p:cNvSpPr>
            <p:nvPr/>
          </p:nvSpPr>
          <p:spPr bwMode="auto">
            <a:xfrm>
              <a:off x="1632"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1" name="Oval 1146"/>
            <p:cNvSpPr>
              <a:spLocks noChangeArrowheads="1"/>
            </p:cNvSpPr>
            <p:nvPr/>
          </p:nvSpPr>
          <p:spPr bwMode="auto">
            <a:xfrm>
              <a:off x="144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2" name="Oval 1147"/>
            <p:cNvSpPr>
              <a:spLocks noChangeArrowheads="1"/>
            </p:cNvSpPr>
            <p:nvPr/>
          </p:nvSpPr>
          <p:spPr bwMode="auto">
            <a:xfrm>
              <a:off x="196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3" name="Oval 1148"/>
            <p:cNvSpPr>
              <a:spLocks noChangeArrowheads="1"/>
            </p:cNvSpPr>
            <p:nvPr/>
          </p:nvSpPr>
          <p:spPr bwMode="auto">
            <a:xfrm>
              <a:off x="144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4" name="Oval 1149"/>
            <p:cNvSpPr>
              <a:spLocks noChangeArrowheads="1"/>
            </p:cNvSpPr>
            <p:nvPr/>
          </p:nvSpPr>
          <p:spPr bwMode="auto">
            <a:xfrm>
              <a:off x="1584"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5" name="Oval 1150"/>
            <p:cNvSpPr>
              <a:spLocks noChangeArrowheads="1"/>
            </p:cNvSpPr>
            <p:nvPr/>
          </p:nvSpPr>
          <p:spPr bwMode="auto">
            <a:xfrm>
              <a:off x="1680"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6" name="Oval 1151"/>
            <p:cNvSpPr>
              <a:spLocks noChangeArrowheads="1"/>
            </p:cNvSpPr>
            <p:nvPr/>
          </p:nvSpPr>
          <p:spPr bwMode="auto">
            <a:xfrm>
              <a:off x="168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7" name="Oval 1152"/>
            <p:cNvSpPr>
              <a:spLocks noChangeArrowheads="1"/>
            </p:cNvSpPr>
            <p:nvPr/>
          </p:nvSpPr>
          <p:spPr bwMode="auto">
            <a:xfrm>
              <a:off x="1536"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8" name="Oval 1153"/>
            <p:cNvSpPr>
              <a:spLocks noChangeArrowheads="1"/>
            </p:cNvSpPr>
            <p:nvPr/>
          </p:nvSpPr>
          <p:spPr bwMode="auto">
            <a:xfrm>
              <a:off x="168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29" name="Oval 1154"/>
            <p:cNvSpPr>
              <a:spLocks noChangeArrowheads="1"/>
            </p:cNvSpPr>
            <p:nvPr/>
          </p:nvSpPr>
          <p:spPr bwMode="auto">
            <a:xfrm>
              <a:off x="192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0" name="Oval 1155"/>
            <p:cNvSpPr>
              <a:spLocks noChangeArrowheads="1"/>
            </p:cNvSpPr>
            <p:nvPr/>
          </p:nvSpPr>
          <p:spPr bwMode="auto">
            <a:xfrm>
              <a:off x="1632" y="316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1" name="Oval 1156"/>
            <p:cNvSpPr>
              <a:spLocks noChangeArrowheads="1"/>
            </p:cNvSpPr>
            <p:nvPr/>
          </p:nvSpPr>
          <p:spPr bwMode="auto">
            <a:xfrm>
              <a:off x="1776"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2" name="Oval 1157"/>
            <p:cNvSpPr>
              <a:spLocks noChangeArrowheads="1"/>
            </p:cNvSpPr>
            <p:nvPr/>
          </p:nvSpPr>
          <p:spPr bwMode="auto">
            <a:xfrm>
              <a:off x="1824"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3" name="Oval 1158"/>
            <p:cNvSpPr>
              <a:spLocks noChangeArrowheads="1"/>
            </p:cNvSpPr>
            <p:nvPr/>
          </p:nvSpPr>
          <p:spPr bwMode="auto">
            <a:xfrm>
              <a:off x="163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4" name="Oval 1159"/>
            <p:cNvSpPr>
              <a:spLocks noChangeArrowheads="1"/>
            </p:cNvSpPr>
            <p:nvPr/>
          </p:nvSpPr>
          <p:spPr bwMode="auto">
            <a:xfrm>
              <a:off x="216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5" name="Oval 1160"/>
            <p:cNvSpPr>
              <a:spLocks noChangeArrowheads="1"/>
            </p:cNvSpPr>
            <p:nvPr/>
          </p:nvSpPr>
          <p:spPr bwMode="auto">
            <a:xfrm>
              <a:off x="163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6" name="Oval 1161"/>
            <p:cNvSpPr>
              <a:spLocks noChangeArrowheads="1"/>
            </p:cNvSpPr>
            <p:nvPr/>
          </p:nvSpPr>
          <p:spPr bwMode="auto">
            <a:xfrm>
              <a:off x="1776"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7" name="Oval 1162"/>
            <p:cNvSpPr>
              <a:spLocks noChangeArrowheads="1"/>
            </p:cNvSpPr>
            <p:nvPr/>
          </p:nvSpPr>
          <p:spPr bwMode="auto">
            <a:xfrm>
              <a:off x="1872"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8" name="Oval 1163"/>
            <p:cNvSpPr>
              <a:spLocks noChangeArrowheads="1"/>
            </p:cNvSpPr>
            <p:nvPr/>
          </p:nvSpPr>
          <p:spPr bwMode="auto">
            <a:xfrm>
              <a:off x="187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39" name="Oval 1164"/>
            <p:cNvSpPr>
              <a:spLocks noChangeArrowheads="1"/>
            </p:cNvSpPr>
            <p:nvPr/>
          </p:nvSpPr>
          <p:spPr bwMode="auto">
            <a:xfrm>
              <a:off x="1728"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0" name="Oval 1165"/>
            <p:cNvSpPr>
              <a:spLocks noChangeArrowheads="1"/>
            </p:cNvSpPr>
            <p:nvPr/>
          </p:nvSpPr>
          <p:spPr bwMode="auto">
            <a:xfrm>
              <a:off x="187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1" name="Oval 1166"/>
            <p:cNvSpPr>
              <a:spLocks noChangeArrowheads="1"/>
            </p:cNvSpPr>
            <p:nvPr/>
          </p:nvSpPr>
          <p:spPr bwMode="auto">
            <a:xfrm>
              <a:off x="211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2" name="Oval 1167"/>
            <p:cNvSpPr>
              <a:spLocks noChangeArrowheads="1"/>
            </p:cNvSpPr>
            <p:nvPr/>
          </p:nvSpPr>
          <p:spPr bwMode="auto">
            <a:xfrm>
              <a:off x="1824" y="336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3" name="Oval 1168"/>
            <p:cNvSpPr>
              <a:spLocks noChangeArrowheads="1"/>
            </p:cNvSpPr>
            <p:nvPr/>
          </p:nvSpPr>
          <p:spPr bwMode="auto">
            <a:xfrm>
              <a:off x="1968"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4" name="Oval 1169"/>
            <p:cNvSpPr>
              <a:spLocks noChangeArrowheads="1"/>
            </p:cNvSpPr>
            <p:nvPr/>
          </p:nvSpPr>
          <p:spPr bwMode="auto">
            <a:xfrm>
              <a:off x="2016"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5" name="Oval 1170"/>
            <p:cNvSpPr>
              <a:spLocks noChangeArrowheads="1"/>
            </p:cNvSpPr>
            <p:nvPr/>
          </p:nvSpPr>
          <p:spPr bwMode="auto">
            <a:xfrm>
              <a:off x="182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6" name="Oval 1171"/>
            <p:cNvSpPr>
              <a:spLocks noChangeArrowheads="1"/>
            </p:cNvSpPr>
            <p:nvPr/>
          </p:nvSpPr>
          <p:spPr bwMode="auto">
            <a:xfrm>
              <a:off x="235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7" name="Oval 1172"/>
            <p:cNvSpPr>
              <a:spLocks noChangeArrowheads="1"/>
            </p:cNvSpPr>
            <p:nvPr/>
          </p:nvSpPr>
          <p:spPr bwMode="auto">
            <a:xfrm>
              <a:off x="182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8" name="Oval 1173"/>
            <p:cNvSpPr>
              <a:spLocks noChangeArrowheads="1"/>
            </p:cNvSpPr>
            <p:nvPr/>
          </p:nvSpPr>
          <p:spPr bwMode="auto">
            <a:xfrm>
              <a:off x="1968"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49" name="Oval 1174"/>
            <p:cNvSpPr>
              <a:spLocks noChangeArrowheads="1"/>
            </p:cNvSpPr>
            <p:nvPr/>
          </p:nvSpPr>
          <p:spPr bwMode="auto">
            <a:xfrm>
              <a:off x="2064"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0" name="Oval 1175"/>
            <p:cNvSpPr>
              <a:spLocks noChangeArrowheads="1"/>
            </p:cNvSpPr>
            <p:nvPr/>
          </p:nvSpPr>
          <p:spPr bwMode="auto">
            <a:xfrm>
              <a:off x="206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1" name="Oval 1176"/>
            <p:cNvSpPr>
              <a:spLocks noChangeArrowheads="1"/>
            </p:cNvSpPr>
            <p:nvPr/>
          </p:nvSpPr>
          <p:spPr bwMode="auto">
            <a:xfrm>
              <a:off x="1920"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2" name="Oval 1177"/>
            <p:cNvSpPr>
              <a:spLocks noChangeArrowheads="1"/>
            </p:cNvSpPr>
            <p:nvPr/>
          </p:nvSpPr>
          <p:spPr bwMode="auto">
            <a:xfrm>
              <a:off x="206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3" name="Oval 1178"/>
            <p:cNvSpPr>
              <a:spLocks noChangeArrowheads="1"/>
            </p:cNvSpPr>
            <p:nvPr/>
          </p:nvSpPr>
          <p:spPr bwMode="auto">
            <a:xfrm>
              <a:off x="230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4" name="Oval 1179"/>
            <p:cNvSpPr>
              <a:spLocks noChangeArrowheads="1"/>
            </p:cNvSpPr>
            <p:nvPr/>
          </p:nvSpPr>
          <p:spPr bwMode="auto">
            <a:xfrm>
              <a:off x="2016" y="355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5" name="Oval 1180"/>
            <p:cNvSpPr>
              <a:spLocks noChangeArrowheads="1"/>
            </p:cNvSpPr>
            <p:nvPr/>
          </p:nvSpPr>
          <p:spPr bwMode="auto">
            <a:xfrm>
              <a:off x="2160"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56" name="Oval 1181"/>
            <p:cNvSpPr>
              <a:spLocks noChangeArrowheads="1"/>
            </p:cNvSpPr>
            <p:nvPr/>
          </p:nvSpPr>
          <p:spPr bwMode="auto">
            <a:xfrm>
              <a:off x="2208"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6158" name="Group 1182"/>
          <p:cNvGrpSpPr>
            <a:grpSpLocks/>
          </p:cNvGrpSpPr>
          <p:nvPr/>
        </p:nvGrpSpPr>
        <p:grpSpPr bwMode="auto">
          <a:xfrm rot="-1823004">
            <a:off x="6324600" y="2362200"/>
            <a:ext cx="1981200" cy="1219200"/>
            <a:chOff x="1248" y="2928"/>
            <a:chExt cx="1248" cy="864"/>
          </a:xfrm>
        </p:grpSpPr>
        <p:sp>
          <p:nvSpPr>
            <p:cNvPr id="6161" name="Oval 1183"/>
            <p:cNvSpPr>
              <a:spLocks noChangeArrowheads="1"/>
            </p:cNvSpPr>
            <p:nvPr/>
          </p:nvSpPr>
          <p:spPr bwMode="auto">
            <a:xfrm>
              <a:off x="124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2" name="Oval 1184"/>
            <p:cNvSpPr>
              <a:spLocks noChangeArrowheads="1"/>
            </p:cNvSpPr>
            <p:nvPr/>
          </p:nvSpPr>
          <p:spPr bwMode="auto">
            <a:xfrm>
              <a:off x="1776"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3" name="Oval 1185"/>
            <p:cNvSpPr>
              <a:spLocks noChangeArrowheads="1"/>
            </p:cNvSpPr>
            <p:nvPr/>
          </p:nvSpPr>
          <p:spPr bwMode="auto">
            <a:xfrm>
              <a:off x="124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4" name="Oval 1186"/>
            <p:cNvSpPr>
              <a:spLocks noChangeArrowheads="1"/>
            </p:cNvSpPr>
            <p:nvPr/>
          </p:nvSpPr>
          <p:spPr bwMode="auto">
            <a:xfrm>
              <a:off x="1392"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5" name="Oval 1187"/>
            <p:cNvSpPr>
              <a:spLocks noChangeArrowheads="1"/>
            </p:cNvSpPr>
            <p:nvPr/>
          </p:nvSpPr>
          <p:spPr bwMode="auto">
            <a:xfrm>
              <a:off x="1488"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6" name="Oval 1188"/>
            <p:cNvSpPr>
              <a:spLocks noChangeArrowheads="1"/>
            </p:cNvSpPr>
            <p:nvPr/>
          </p:nvSpPr>
          <p:spPr bwMode="auto">
            <a:xfrm>
              <a:off x="148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7" name="Oval 1189"/>
            <p:cNvSpPr>
              <a:spLocks noChangeArrowheads="1"/>
            </p:cNvSpPr>
            <p:nvPr/>
          </p:nvSpPr>
          <p:spPr bwMode="auto">
            <a:xfrm>
              <a:off x="1344"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8" name="Oval 1190"/>
            <p:cNvSpPr>
              <a:spLocks noChangeArrowheads="1"/>
            </p:cNvSpPr>
            <p:nvPr/>
          </p:nvSpPr>
          <p:spPr bwMode="auto">
            <a:xfrm>
              <a:off x="148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69" name="Oval 1191"/>
            <p:cNvSpPr>
              <a:spLocks noChangeArrowheads="1"/>
            </p:cNvSpPr>
            <p:nvPr/>
          </p:nvSpPr>
          <p:spPr bwMode="auto">
            <a:xfrm>
              <a:off x="1728" y="302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0" name="Oval 1192"/>
            <p:cNvSpPr>
              <a:spLocks noChangeArrowheads="1"/>
            </p:cNvSpPr>
            <p:nvPr/>
          </p:nvSpPr>
          <p:spPr bwMode="auto">
            <a:xfrm>
              <a:off x="1440" y="297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1" name="Oval 1193"/>
            <p:cNvSpPr>
              <a:spLocks noChangeArrowheads="1"/>
            </p:cNvSpPr>
            <p:nvPr/>
          </p:nvSpPr>
          <p:spPr bwMode="auto">
            <a:xfrm>
              <a:off x="1584" y="307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2" name="Oval 1194"/>
            <p:cNvSpPr>
              <a:spLocks noChangeArrowheads="1"/>
            </p:cNvSpPr>
            <p:nvPr/>
          </p:nvSpPr>
          <p:spPr bwMode="auto">
            <a:xfrm>
              <a:off x="1632" y="292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3" name="Oval 1195"/>
            <p:cNvSpPr>
              <a:spLocks noChangeArrowheads="1"/>
            </p:cNvSpPr>
            <p:nvPr/>
          </p:nvSpPr>
          <p:spPr bwMode="auto">
            <a:xfrm>
              <a:off x="144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4" name="Oval 1196"/>
            <p:cNvSpPr>
              <a:spLocks noChangeArrowheads="1"/>
            </p:cNvSpPr>
            <p:nvPr/>
          </p:nvSpPr>
          <p:spPr bwMode="auto">
            <a:xfrm>
              <a:off x="1968"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5" name="Oval 1197"/>
            <p:cNvSpPr>
              <a:spLocks noChangeArrowheads="1"/>
            </p:cNvSpPr>
            <p:nvPr/>
          </p:nvSpPr>
          <p:spPr bwMode="auto">
            <a:xfrm>
              <a:off x="144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6" name="Oval 1198"/>
            <p:cNvSpPr>
              <a:spLocks noChangeArrowheads="1"/>
            </p:cNvSpPr>
            <p:nvPr/>
          </p:nvSpPr>
          <p:spPr bwMode="auto">
            <a:xfrm>
              <a:off x="1584"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7" name="Oval 1199"/>
            <p:cNvSpPr>
              <a:spLocks noChangeArrowheads="1"/>
            </p:cNvSpPr>
            <p:nvPr/>
          </p:nvSpPr>
          <p:spPr bwMode="auto">
            <a:xfrm>
              <a:off x="1680"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8" name="Oval 1200"/>
            <p:cNvSpPr>
              <a:spLocks noChangeArrowheads="1"/>
            </p:cNvSpPr>
            <p:nvPr/>
          </p:nvSpPr>
          <p:spPr bwMode="auto">
            <a:xfrm>
              <a:off x="168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79" name="Oval 1201"/>
            <p:cNvSpPr>
              <a:spLocks noChangeArrowheads="1"/>
            </p:cNvSpPr>
            <p:nvPr/>
          </p:nvSpPr>
          <p:spPr bwMode="auto">
            <a:xfrm>
              <a:off x="1536"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0" name="Oval 1202"/>
            <p:cNvSpPr>
              <a:spLocks noChangeArrowheads="1"/>
            </p:cNvSpPr>
            <p:nvPr/>
          </p:nvSpPr>
          <p:spPr bwMode="auto">
            <a:xfrm>
              <a:off x="168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1" name="Oval 1203"/>
            <p:cNvSpPr>
              <a:spLocks noChangeArrowheads="1"/>
            </p:cNvSpPr>
            <p:nvPr/>
          </p:nvSpPr>
          <p:spPr bwMode="auto">
            <a:xfrm>
              <a:off x="1920" y="321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2" name="Oval 1204"/>
            <p:cNvSpPr>
              <a:spLocks noChangeArrowheads="1"/>
            </p:cNvSpPr>
            <p:nvPr/>
          </p:nvSpPr>
          <p:spPr bwMode="auto">
            <a:xfrm>
              <a:off x="1632" y="316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3" name="Oval 1205"/>
            <p:cNvSpPr>
              <a:spLocks noChangeArrowheads="1"/>
            </p:cNvSpPr>
            <p:nvPr/>
          </p:nvSpPr>
          <p:spPr bwMode="auto">
            <a:xfrm>
              <a:off x="1776" y="326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4" name="Oval 1206"/>
            <p:cNvSpPr>
              <a:spLocks noChangeArrowheads="1"/>
            </p:cNvSpPr>
            <p:nvPr/>
          </p:nvSpPr>
          <p:spPr bwMode="auto">
            <a:xfrm>
              <a:off x="1824" y="312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5" name="Oval 1207"/>
            <p:cNvSpPr>
              <a:spLocks noChangeArrowheads="1"/>
            </p:cNvSpPr>
            <p:nvPr/>
          </p:nvSpPr>
          <p:spPr bwMode="auto">
            <a:xfrm>
              <a:off x="163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6" name="Oval 1208"/>
            <p:cNvSpPr>
              <a:spLocks noChangeArrowheads="1"/>
            </p:cNvSpPr>
            <p:nvPr/>
          </p:nvSpPr>
          <p:spPr bwMode="auto">
            <a:xfrm>
              <a:off x="2160"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7" name="Oval 1209"/>
            <p:cNvSpPr>
              <a:spLocks noChangeArrowheads="1"/>
            </p:cNvSpPr>
            <p:nvPr/>
          </p:nvSpPr>
          <p:spPr bwMode="auto">
            <a:xfrm>
              <a:off x="163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8" name="Oval 1210"/>
            <p:cNvSpPr>
              <a:spLocks noChangeArrowheads="1"/>
            </p:cNvSpPr>
            <p:nvPr/>
          </p:nvSpPr>
          <p:spPr bwMode="auto">
            <a:xfrm>
              <a:off x="1776"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89" name="Oval 1211"/>
            <p:cNvSpPr>
              <a:spLocks noChangeArrowheads="1"/>
            </p:cNvSpPr>
            <p:nvPr/>
          </p:nvSpPr>
          <p:spPr bwMode="auto">
            <a:xfrm>
              <a:off x="1872"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0" name="Oval 1212"/>
            <p:cNvSpPr>
              <a:spLocks noChangeArrowheads="1"/>
            </p:cNvSpPr>
            <p:nvPr/>
          </p:nvSpPr>
          <p:spPr bwMode="auto">
            <a:xfrm>
              <a:off x="187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1" name="Oval 1213"/>
            <p:cNvSpPr>
              <a:spLocks noChangeArrowheads="1"/>
            </p:cNvSpPr>
            <p:nvPr/>
          </p:nvSpPr>
          <p:spPr bwMode="auto">
            <a:xfrm>
              <a:off x="1728"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2" name="Oval 1214"/>
            <p:cNvSpPr>
              <a:spLocks noChangeArrowheads="1"/>
            </p:cNvSpPr>
            <p:nvPr/>
          </p:nvSpPr>
          <p:spPr bwMode="auto">
            <a:xfrm>
              <a:off x="187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3" name="Oval 1215"/>
            <p:cNvSpPr>
              <a:spLocks noChangeArrowheads="1"/>
            </p:cNvSpPr>
            <p:nvPr/>
          </p:nvSpPr>
          <p:spPr bwMode="auto">
            <a:xfrm>
              <a:off x="2112" y="340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4" name="Oval 1216"/>
            <p:cNvSpPr>
              <a:spLocks noChangeArrowheads="1"/>
            </p:cNvSpPr>
            <p:nvPr/>
          </p:nvSpPr>
          <p:spPr bwMode="auto">
            <a:xfrm>
              <a:off x="1824" y="336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5" name="Oval 1217"/>
            <p:cNvSpPr>
              <a:spLocks noChangeArrowheads="1"/>
            </p:cNvSpPr>
            <p:nvPr/>
          </p:nvSpPr>
          <p:spPr bwMode="auto">
            <a:xfrm>
              <a:off x="1968" y="345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6" name="Oval 1218"/>
            <p:cNvSpPr>
              <a:spLocks noChangeArrowheads="1"/>
            </p:cNvSpPr>
            <p:nvPr/>
          </p:nvSpPr>
          <p:spPr bwMode="auto">
            <a:xfrm>
              <a:off x="2016" y="331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7" name="Oval 1219"/>
            <p:cNvSpPr>
              <a:spLocks noChangeArrowheads="1"/>
            </p:cNvSpPr>
            <p:nvPr/>
          </p:nvSpPr>
          <p:spPr bwMode="auto">
            <a:xfrm>
              <a:off x="182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8" name="Oval 1220"/>
            <p:cNvSpPr>
              <a:spLocks noChangeArrowheads="1"/>
            </p:cNvSpPr>
            <p:nvPr/>
          </p:nvSpPr>
          <p:spPr bwMode="auto">
            <a:xfrm>
              <a:off x="2352"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199" name="Oval 1221"/>
            <p:cNvSpPr>
              <a:spLocks noChangeArrowheads="1"/>
            </p:cNvSpPr>
            <p:nvPr/>
          </p:nvSpPr>
          <p:spPr bwMode="auto">
            <a:xfrm>
              <a:off x="182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0" name="Oval 1222"/>
            <p:cNvSpPr>
              <a:spLocks noChangeArrowheads="1"/>
            </p:cNvSpPr>
            <p:nvPr/>
          </p:nvSpPr>
          <p:spPr bwMode="auto">
            <a:xfrm>
              <a:off x="1968"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1" name="Oval 1223"/>
            <p:cNvSpPr>
              <a:spLocks noChangeArrowheads="1"/>
            </p:cNvSpPr>
            <p:nvPr/>
          </p:nvSpPr>
          <p:spPr bwMode="auto">
            <a:xfrm>
              <a:off x="2064"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2" name="Oval 1224"/>
            <p:cNvSpPr>
              <a:spLocks noChangeArrowheads="1"/>
            </p:cNvSpPr>
            <p:nvPr/>
          </p:nvSpPr>
          <p:spPr bwMode="auto">
            <a:xfrm>
              <a:off x="206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3" name="Oval 1225"/>
            <p:cNvSpPr>
              <a:spLocks noChangeArrowheads="1"/>
            </p:cNvSpPr>
            <p:nvPr/>
          </p:nvSpPr>
          <p:spPr bwMode="auto">
            <a:xfrm>
              <a:off x="1920"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4" name="Oval 1226"/>
            <p:cNvSpPr>
              <a:spLocks noChangeArrowheads="1"/>
            </p:cNvSpPr>
            <p:nvPr/>
          </p:nvSpPr>
          <p:spPr bwMode="auto">
            <a:xfrm>
              <a:off x="2064" y="3696"/>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5" name="Oval 1227"/>
            <p:cNvSpPr>
              <a:spLocks noChangeArrowheads="1"/>
            </p:cNvSpPr>
            <p:nvPr/>
          </p:nvSpPr>
          <p:spPr bwMode="auto">
            <a:xfrm>
              <a:off x="2304" y="3600"/>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6" name="Oval 1228"/>
            <p:cNvSpPr>
              <a:spLocks noChangeArrowheads="1"/>
            </p:cNvSpPr>
            <p:nvPr/>
          </p:nvSpPr>
          <p:spPr bwMode="auto">
            <a:xfrm>
              <a:off x="2016" y="3552"/>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7" name="Oval 1229"/>
            <p:cNvSpPr>
              <a:spLocks noChangeArrowheads="1"/>
            </p:cNvSpPr>
            <p:nvPr/>
          </p:nvSpPr>
          <p:spPr bwMode="auto">
            <a:xfrm>
              <a:off x="2160" y="3648"/>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6208" name="Oval 1230"/>
            <p:cNvSpPr>
              <a:spLocks noChangeArrowheads="1"/>
            </p:cNvSpPr>
            <p:nvPr/>
          </p:nvSpPr>
          <p:spPr bwMode="auto">
            <a:xfrm>
              <a:off x="2208" y="3504"/>
              <a:ext cx="144" cy="96"/>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sp>
        <p:nvSpPr>
          <p:cNvPr id="6159" name="Text Box 1231"/>
          <p:cNvSpPr txBox="1">
            <a:spLocks noChangeArrowheads="1"/>
          </p:cNvSpPr>
          <p:nvPr/>
        </p:nvSpPr>
        <p:spPr bwMode="auto">
          <a:xfrm>
            <a:off x="2883397" y="3886201"/>
            <a:ext cx="2654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b="1">
                <a:solidFill>
                  <a:srgbClr val="3333CC"/>
                </a:solidFill>
              </a:rPr>
              <a:t>Normal cells show </a:t>
            </a:r>
          </a:p>
          <a:p>
            <a:pPr algn="ctr" eaLnBrk="1" fontAlgn="base" hangingPunct="1">
              <a:spcBef>
                <a:spcPct val="0"/>
              </a:spcBef>
              <a:spcAft>
                <a:spcPct val="0"/>
              </a:spcAft>
            </a:pPr>
            <a:r>
              <a:rPr lang="en-US" b="1">
                <a:solidFill>
                  <a:srgbClr val="3333CC"/>
                </a:solidFill>
              </a:rPr>
              <a:t>contact inhibition</a:t>
            </a:r>
          </a:p>
        </p:txBody>
      </p:sp>
      <p:sp>
        <p:nvSpPr>
          <p:cNvPr id="6160" name="Text Box 1232"/>
          <p:cNvSpPr txBox="1">
            <a:spLocks noChangeArrowheads="1"/>
          </p:cNvSpPr>
          <p:nvPr/>
        </p:nvSpPr>
        <p:spPr bwMode="auto">
          <a:xfrm>
            <a:off x="6384925" y="3851276"/>
            <a:ext cx="2501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a:solidFill>
                  <a:srgbClr val="3333CC"/>
                </a:solidFill>
              </a:rPr>
              <a:t>Cancer cells lack </a:t>
            </a:r>
          </a:p>
          <a:p>
            <a:pPr eaLnBrk="1" fontAlgn="base" hangingPunct="1">
              <a:spcBef>
                <a:spcPct val="0"/>
              </a:spcBef>
              <a:spcAft>
                <a:spcPct val="0"/>
              </a:spcAft>
            </a:pPr>
            <a:r>
              <a:rPr lang="en-US" b="1">
                <a:solidFill>
                  <a:srgbClr val="3333CC"/>
                </a:solidFill>
              </a:rPr>
              <a:t>contact inhibition</a:t>
            </a:r>
          </a:p>
        </p:txBody>
      </p:sp>
    </p:spTree>
    <p:extLst>
      <p:ext uri="{BB962C8B-B14F-4D97-AF65-F5344CB8AC3E}">
        <p14:creationId xmlns:p14="http://schemas.microsoft.com/office/powerpoint/2010/main" val="114853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pPr eaLnBrk="1" hangingPunct="1"/>
            <a:r>
              <a:rPr lang="en-US">
                <a:solidFill>
                  <a:srgbClr val="FF0000"/>
                </a:solidFill>
              </a:rPr>
              <a:t>Properties of cancer cells</a:t>
            </a:r>
          </a:p>
        </p:txBody>
      </p:sp>
      <p:grpSp>
        <p:nvGrpSpPr>
          <p:cNvPr id="7171" name="Group 1027"/>
          <p:cNvGrpSpPr>
            <a:grpSpLocks/>
          </p:cNvGrpSpPr>
          <p:nvPr/>
        </p:nvGrpSpPr>
        <p:grpSpPr bwMode="auto">
          <a:xfrm>
            <a:off x="4953000" y="2133600"/>
            <a:ext cx="1066800" cy="457200"/>
            <a:chOff x="960" y="1584"/>
            <a:chExt cx="672" cy="288"/>
          </a:xfrm>
        </p:grpSpPr>
        <p:sp>
          <p:nvSpPr>
            <p:cNvPr id="7366" name="Freeform 102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67" name="Oval 102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2" name="Group 1030"/>
          <p:cNvGrpSpPr>
            <a:grpSpLocks/>
          </p:cNvGrpSpPr>
          <p:nvPr/>
        </p:nvGrpSpPr>
        <p:grpSpPr bwMode="auto">
          <a:xfrm>
            <a:off x="4267200" y="2971800"/>
            <a:ext cx="1066800" cy="457200"/>
            <a:chOff x="960" y="1584"/>
            <a:chExt cx="672" cy="288"/>
          </a:xfrm>
        </p:grpSpPr>
        <p:sp>
          <p:nvSpPr>
            <p:cNvPr id="7364" name="Freeform 103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65" name="Oval 103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3" name="Group 1033"/>
          <p:cNvGrpSpPr>
            <a:grpSpLocks/>
          </p:cNvGrpSpPr>
          <p:nvPr/>
        </p:nvGrpSpPr>
        <p:grpSpPr bwMode="auto">
          <a:xfrm>
            <a:off x="6019800" y="1981200"/>
            <a:ext cx="1066800" cy="457200"/>
            <a:chOff x="960" y="1584"/>
            <a:chExt cx="672" cy="288"/>
          </a:xfrm>
        </p:grpSpPr>
        <p:sp>
          <p:nvSpPr>
            <p:cNvPr id="7362" name="Freeform 1034"/>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63" name="Oval 1035"/>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4" name="Group 1036"/>
          <p:cNvGrpSpPr>
            <a:grpSpLocks/>
          </p:cNvGrpSpPr>
          <p:nvPr/>
        </p:nvGrpSpPr>
        <p:grpSpPr bwMode="auto">
          <a:xfrm>
            <a:off x="6400800" y="2819400"/>
            <a:ext cx="1066800" cy="457200"/>
            <a:chOff x="960" y="1584"/>
            <a:chExt cx="672" cy="288"/>
          </a:xfrm>
        </p:grpSpPr>
        <p:sp>
          <p:nvSpPr>
            <p:cNvPr id="7360" name="Freeform 1037"/>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61" name="Oval 1038"/>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5" name="Group 1039"/>
          <p:cNvGrpSpPr>
            <a:grpSpLocks/>
          </p:cNvGrpSpPr>
          <p:nvPr/>
        </p:nvGrpSpPr>
        <p:grpSpPr bwMode="auto">
          <a:xfrm>
            <a:off x="5334000" y="2895600"/>
            <a:ext cx="1066800" cy="457200"/>
            <a:chOff x="960" y="1584"/>
            <a:chExt cx="672" cy="288"/>
          </a:xfrm>
        </p:grpSpPr>
        <p:sp>
          <p:nvSpPr>
            <p:cNvPr id="7358" name="Freeform 104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59" name="Oval 104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6" name="Group 1042"/>
          <p:cNvGrpSpPr>
            <a:grpSpLocks/>
          </p:cNvGrpSpPr>
          <p:nvPr/>
        </p:nvGrpSpPr>
        <p:grpSpPr bwMode="auto">
          <a:xfrm>
            <a:off x="7315200" y="2743200"/>
            <a:ext cx="1066800" cy="457200"/>
            <a:chOff x="960" y="1584"/>
            <a:chExt cx="672" cy="288"/>
          </a:xfrm>
        </p:grpSpPr>
        <p:sp>
          <p:nvSpPr>
            <p:cNvPr id="7356" name="Freeform 104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57" name="Oval 104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7" name="Group 1045"/>
          <p:cNvGrpSpPr>
            <a:grpSpLocks/>
          </p:cNvGrpSpPr>
          <p:nvPr/>
        </p:nvGrpSpPr>
        <p:grpSpPr bwMode="auto">
          <a:xfrm>
            <a:off x="2438400" y="3429000"/>
            <a:ext cx="8229600" cy="990600"/>
            <a:chOff x="576" y="2160"/>
            <a:chExt cx="5184" cy="624"/>
          </a:xfrm>
        </p:grpSpPr>
        <p:grpSp>
          <p:nvGrpSpPr>
            <p:cNvPr id="7332" name="Group 1046"/>
            <p:cNvGrpSpPr>
              <a:grpSpLocks/>
            </p:cNvGrpSpPr>
            <p:nvPr/>
          </p:nvGrpSpPr>
          <p:grpSpPr bwMode="auto">
            <a:xfrm>
              <a:off x="5088" y="2160"/>
              <a:ext cx="672" cy="288"/>
              <a:chOff x="960" y="1584"/>
              <a:chExt cx="672" cy="288"/>
            </a:xfrm>
          </p:grpSpPr>
          <p:sp>
            <p:nvSpPr>
              <p:cNvPr id="7354" name="Freeform 1047"/>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55" name="Oval 1048"/>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3" name="Group 1049"/>
            <p:cNvGrpSpPr>
              <a:grpSpLocks/>
            </p:cNvGrpSpPr>
            <p:nvPr/>
          </p:nvGrpSpPr>
          <p:grpSpPr bwMode="auto">
            <a:xfrm>
              <a:off x="3120" y="2304"/>
              <a:ext cx="672" cy="288"/>
              <a:chOff x="960" y="1584"/>
              <a:chExt cx="672" cy="288"/>
            </a:xfrm>
          </p:grpSpPr>
          <p:sp>
            <p:nvSpPr>
              <p:cNvPr id="7352" name="Freeform 105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53" name="Oval 105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4" name="Group 1052"/>
            <p:cNvGrpSpPr>
              <a:grpSpLocks/>
            </p:cNvGrpSpPr>
            <p:nvPr/>
          </p:nvGrpSpPr>
          <p:grpSpPr bwMode="auto">
            <a:xfrm>
              <a:off x="4416" y="2208"/>
              <a:ext cx="672" cy="288"/>
              <a:chOff x="960" y="1584"/>
              <a:chExt cx="672" cy="288"/>
            </a:xfrm>
          </p:grpSpPr>
          <p:sp>
            <p:nvSpPr>
              <p:cNvPr id="7350" name="Freeform 105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51" name="Oval 105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5" name="Group 1055"/>
            <p:cNvGrpSpPr>
              <a:grpSpLocks/>
            </p:cNvGrpSpPr>
            <p:nvPr/>
          </p:nvGrpSpPr>
          <p:grpSpPr bwMode="auto">
            <a:xfrm>
              <a:off x="3792" y="2256"/>
              <a:ext cx="672" cy="288"/>
              <a:chOff x="960" y="1584"/>
              <a:chExt cx="672" cy="288"/>
            </a:xfrm>
          </p:grpSpPr>
          <p:sp>
            <p:nvSpPr>
              <p:cNvPr id="7348" name="Freeform 105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49" name="Oval 105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6" name="Group 1058"/>
            <p:cNvGrpSpPr>
              <a:grpSpLocks/>
            </p:cNvGrpSpPr>
            <p:nvPr/>
          </p:nvGrpSpPr>
          <p:grpSpPr bwMode="auto">
            <a:xfrm>
              <a:off x="576" y="2496"/>
              <a:ext cx="672" cy="288"/>
              <a:chOff x="960" y="1584"/>
              <a:chExt cx="672" cy="288"/>
            </a:xfrm>
          </p:grpSpPr>
          <p:sp>
            <p:nvSpPr>
              <p:cNvPr id="7346" name="Freeform 1059"/>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47" name="Oval 1060"/>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7" name="Group 1061"/>
            <p:cNvGrpSpPr>
              <a:grpSpLocks/>
            </p:cNvGrpSpPr>
            <p:nvPr/>
          </p:nvGrpSpPr>
          <p:grpSpPr bwMode="auto">
            <a:xfrm>
              <a:off x="1920" y="2400"/>
              <a:ext cx="672" cy="288"/>
              <a:chOff x="960" y="1584"/>
              <a:chExt cx="672" cy="288"/>
            </a:xfrm>
          </p:grpSpPr>
          <p:sp>
            <p:nvSpPr>
              <p:cNvPr id="7344" name="Freeform 1062"/>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45" name="Oval 1063"/>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8" name="Group 1064"/>
            <p:cNvGrpSpPr>
              <a:grpSpLocks/>
            </p:cNvGrpSpPr>
            <p:nvPr/>
          </p:nvGrpSpPr>
          <p:grpSpPr bwMode="auto">
            <a:xfrm>
              <a:off x="1248" y="2448"/>
              <a:ext cx="672" cy="288"/>
              <a:chOff x="960" y="1584"/>
              <a:chExt cx="672" cy="288"/>
            </a:xfrm>
          </p:grpSpPr>
          <p:sp>
            <p:nvSpPr>
              <p:cNvPr id="7342" name="Freeform 106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43" name="Oval 106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39" name="Group 1067"/>
            <p:cNvGrpSpPr>
              <a:grpSpLocks/>
            </p:cNvGrpSpPr>
            <p:nvPr/>
          </p:nvGrpSpPr>
          <p:grpSpPr bwMode="auto">
            <a:xfrm>
              <a:off x="2496" y="2352"/>
              <a:ext cx="672" cy="288"/>
              <a:chOff x="960" y="1584"/>
              <a:chExt cx="672" cy="288"/>
            </a:xfrm>
          </p:grpSpPr>
          <p:sp>
            <p:nvSpPr>
              <p:cNvPr id="7340" name="Freeform 106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41" name="Oval 106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grpSp>
        <p:nvGrpSpPr>
          <p:cNvPr id="7178" name="Group 1070"/>
          <p:cNvGrpSpPr>
            <a:grpSpLocks/>
          </p:cNvGrpSpPr>
          <p:nvPr/>
        </p:nvGrpSpPr>
        <p:grpSpPr bwMode="auto">
          <a:xfrm>
            <a:off x="5334000" y="1524000"/>
            <a:ext cx="1066800" cy="457200"/>
            <a:chOff x="960" y="1584"/>
            <a:chExt cx="672" cy="288"/>
          </a:xfrm>
        </p:grpSpPr>
        <p:sp>
          <p:nvSpPr>
            <p:cNvPr id="7330" name="Freeform 107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31" name="Oval 107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79" name="Group 1073"/>
          <p:cNvGrpSpPr>
            <a:grpSpLocks/>
          </p:cNvGrpSpPr>
          <p:nvPr/>
        </p:nvGrpSpPr>
        <p:grpSpPr bwMode="auto">
          <a:xfrm>
            <a:off x="2133600" y="5562600"/>
            <a:ext cx="8229600" cy="990600"/>
            <a:chOff x="576" y="2160"/>
            <a:chExt cx="5184" cy="624"/>
          </a:xfrm>
        </p:grpSpPr>
        <p:grpSp>
          <p:nvGrpSpPr>
            <p:cNvPr id="7306" name="Group 1074"/>
            <p:cNvGrpSpPr>
              <a:grpSpLocks/>
            </p:cNvGrpSpPr>
            <p:nvPr/>
          </p:nvGrpSpPr>
          <p:grpSpPr bwMode="auto">
            <a:xfrm>
              <a:off x="5088" y="2160"/>
              <a:ext cx="672" cy="288"/>
              <a:chOff x="960" y="1584"/>
              <a:chExt cx="672" cy="288"/>
            </a:xfrm>
          </p:grpSpPr>
          <p:sp>
            <p:nvSpPr>
              <p:cNvPr id="7328" name="Freeform 107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29" name="Oval 107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07" name="Group 1077"/>
            <p:cNvGrpSpPr>
              <a:grpSpLocks/>
            </p:cNvGrpSpPr>
            <p:nvPr/>
          </p:nvGrpSpPr>
          <p:grpSpPr bwMode="auto">
            <a:xfrm>
              <a:off x="3120" y="2304"/>
              <a:ext cx="672" cy="288"/>
              <a:chOff x="960" y="1584"/>
              <a:chExt cx="672" cy="288"/>
            </a:xfrm>
          </p:grpSpPr>
          <p:sp>
            <p:nvSpPr>
              <p:cNvPr id="7326" name="Freeform 107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27" name="Oval 107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08" name="Group 1080"/>
            <p:cNvGrpSpPr>
              <a:grpSpLocks/>
            </p:cNvGrpSpPr>
            <p:nvPr/>
          </p:nvGrpSpPr>
          <p:grpSpPr bwMode="auto">
            <a:xfrm>
              <a:off x="4416" y="2208"/>
              <a:ext cx="672" cy="288"/>
              <a:chOff x="960" y="1584"/>
              <a:chExt cx="672" cy="288"/>
            </a:xfrm>
          </p:grpSpPr>
          <p:sp>
            <p:nvSpPr>
              <p:cNvPr id="7324" name="Freeform 108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25" name="Oval 108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09" name="Group 1083"/>
            <p:cNvGrpSpPr>
              <a:grpSpLocks/>
            </p:cNvGrpSpPr>
            <p:nvPr/>
          </p:nvGrpSpPr>
          <p:grpSpPr bwMode="auto">
            <a:xfrm>
              <a:off x="3792" y="2256"/>
              <a:ext cx="672" cy="288"/>
              <a:chOff x="960" y="1584"/>
              <a:chExt cx="672" cy="288"/>
            </a:xfrm>
          </p:grpSpPr>
          <p:sp>
            <p:nvSpPr>
              <p:cNvPr id="7322" name="Freeform 1084"/>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23" name="Oval 1085"/>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10" name="Group 1086"/>
            <p:cNvGrpSpPr>
              <a:grpSpLocks/>
            </p:cNvGrpSpPr>
            <p:nvPr/>
          </p:nvGrpSpPr>
          <p:grpSpPr bwMode="auto">
            <a:xfrm>
              <a:off x="576" y="2496"/>
              <a:ext cx="672" cy="288"/>
              <a:chOff x="960" y="1584"/>
              <a:chExt cx="672" cy="288"/>
            </a:xfrm>
          </p:grpSpPr>
          <p:sp>
            <p:nvSpPr>
              <p:cNvPr id="7320" name="Freeform 1087"/>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21" name="Oval 1088"/>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11" name="Group 1089"/>
            <p:cNvGrpSpPr>
              <a:grpSpLocks/>
            </p:cNvGrpSpPr>
            <p:nvPr/>
          </p:nvGrpSpPr>
          <p:grpSpPr bwMode="auto">
            <a:xfrm>
              <a:off x="1920" y="2400"/>
              <a:ext cx="672" cy="288"/>
              <a:chOff x="960" y="1584"/>
              <a:chExt cx="672" cy="288"/>
            </a:xfrm>
          </p:grpSpPr>
          <p:sp>
            <p:nvSpPr>
              <p:cNvPr id="7318" name="Freeform 109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19" name="Oval 109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12" name="Group 1092"/>
            <p:cNvGrpSpPr>
              <a:grpSpLocks/>
            </p:cNvGrpSpPr>
            <p:nvPr/>
          </p:nvGrpSpPr>
          <p:grpSpPr bwMode="auto">
            <a:xfrm>
              <a:off x="1248" y="2448"/>
              <a:ext cx="672" cy="288"/>
              <a:chOff x="960" y="1584"/>
              <a:chExt cx="672" cy="288"/>
            </a:xfrm>
          </p:grpSpPr>
          <p:sp>
            <p:nvSpPr>
              <p:cNvPr id="7316" name="Freeform 109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17" name="Oval 109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313" name="Group 1095"/>
            <p:cNvGrpSpPr>
              <a:grpSpLocks/>
            </p:cNvGrpSpPr>
            <p:nvPr/>
          </p:nvGrpSpPr>
          <p:grpSpPr bwMode="auto">
            <a:xfrm>
              <a:off x="2496" y="2352"/>
              <a:ext cx="672" cy="288"/>
              <a:chOff x="960" y="1584"/>
              <a:chExt cx="672" cy="288"/>
            </a:xfrm>
          </p:grpSpPr>
          <p:sp>
            <p:nvSpPr>
              <p:cNvPr id="7314" name="Freeform 109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15" name="Oval 109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grpSp>
        <p:nvGrpSpPr>
          <p:cNvPr id="7180" name="Group 1098"/>
          <p:cNvGrpSpPr>
            <a:grpSpLocks/>
          </p:cNvGrpSpPr>
          <p:nvPr/>
        </p:nvGrpSpPr>
        <p:grpSpPr bwMode="auto">
          <a:xfrm>
            <a:off x="2209800" y="4267200"/>
            <a:ext cx="8229600" cy="990600"/>
            <a:chOff x="576" y="2160"/>
            <a:chExt cx="5184" cy="624"/>
          </a:xfrm>
        </p:grpSpPr>
        <p:grpSp>
          <p:nvGrpSpPr>
            <p:cNvPr id="7282" name="Group 1099"/>
            <p:cNvGrpSpPr>
              <a:grpSpLocks/>
            </p:cNvGrpSpPr>
            <p:nvPr/>
          </p:nvGrpSpPr>
          <p:grpSpPr bwMode="auto">
            <a:xfrm>
              <a:off x="5088" y="2160"/>
              <a:ext cx="672" cy="288"/>
              <a:chOff x="960" y="1584"/>
              <a:chExt cx="672" cy="288"/>
            </a:xfrm>
          </p:grpSpPr>
          <p:sp>
            <p:nvSpPr>
              <p:cNvPr id="7304" name="Freeform 110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05" name="Oval 110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3" name="Group 1102"/>
            <p:cNvGrpSpPr>
              <a:grpSpLocks/>
            </p:cNvGrpSpPr>
            <p:nvPr/>
          </p:nvGrpSpPr>
          <p:grpSpPr bwMode="auto">
            <a:xfrm>
              <a:off x="3120" y="2304"/>
              <a:ext cx="672" cy="288"/>
              <a:chOff x="960" y="1584"/>
              <a:chExt cx="672" cy="288"/>
            </a:xfrm>
          </p:grpSpPr>
          <p:sp>
            <p:nvSpPr>
              <p:cNvPr id="7302" name="Freeform 110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03" name="Oval 110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4" name="Group 1105"/>
            <p:cNvGrpSpPr>
              <a:grpSpLocks/>
            </p:cNvGrpSpPr>
            <p:nvPr/>
          </p:nvGrpSpPr>
          <p:grpSpPr bwMode="auto">
            <a:xfrm>
              <a:off x="4416" y="2208"/>
              <a:ext cx="672" cy="288"/>
              <a:chOff x="960" y="1584"/>
              <a:chExt cx="672" cy="288"/>
            </a:xfrm>
          </p:grpSpPr>
          <p:sp>
            <p:nvSpPr>
              <p:cNvPr id="7300" name="Freeform 110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301" name="Oval 110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5" name="Group 1108"/>
            <p:cNvGrpSpPr>
              <a:grpSpLocks/>
            </p:cNvGrpSpPr>
            <p:nvPr/>
          </p:nvGrpSpPr>
          <p:grpSpPr bwMode="auto">
            <a:xfrm>
              <a:off x="3792" y="2256"/>
              <a:ext cx="672" cy="288"/>
              <a:chOff x="960" y="1584"/>
              <a:chExt cx="672" cy="288"/>
            </a:xfrm>
          </p:grpSpPr>
          <p:sp>
            <p:nvSpPr>
              <p:cNvPr id="7298" name="Freeform 1109"/>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99" name="Oval 1110"/>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6" name="Group 1111"/>
            <p:cNvGrpSpPr>
              <a:grpSpLocks/>
            </p:cNvGrpSpPr>
            <p:nvPr/>
          </p:nvGrpSpPr>
          <p:grpSpPr bwMode="auto">
            <a:xfrm>
              <a:off x="576" y="2496"/>
              <a:ext cx="672" cy="288"/>
              <a:chOff x="960" y="1584"/>
              <a:chExt cx="672" cy="288"/>
            </a:xfrm>
          </p:grpSpPr>
          <p:sp>
            <p:nvSpPr>
              <p:cNvPr id="7296" name="Freeform 1112"/>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97" name="Oval 1113"/>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7" name="Group 1114"/>
            <p:cNvGrpSpPr>
              <a:grpSpLocks/>
            </p:cNvGrpSpPr>
            <p:nvPr/>
          </p:nvGrpSpPr>
          <p:grpSpPr bwMode="auto">
            <a:xfrm>
              <a:off x="1920" y="2400"/>
              <a:ext cx="672" cy="288"/>
              <a:chOff x="960" y="1584"/>
              <a:chExt cx="672" cy="288"/>
            </a:xfrm>
          </p:grpSpPr>
          <p:sp>
            <p:nvSpPr>
              <p:cNvPr id="7294" name="Freeform 111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95" name="Oval 111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8" name="Group 1117"/>
            <p:cNvGrpSpPr>
              <a:grpSpLocks/>
            </p:cNvGrpSpPr>
            <p:nvPr/>
          </p:nvGrpSpPr>
          <p:grpSpPr bwMode="auto">
            <a:xfrm>
              <a:off x="1248" y="2448"/>
              <a:ext cx="672" cy="288"/>
              <a:chOff x="960" y="1584"/>
              <a:chExt cx="672" cy="288"/>
            </a:xfrm>
          </p:grpSpPr>
          <p:sp>
            <p:nvSpPr>
              <p:cNvPr id="7292" name="Freeform 111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93" name="Oval 111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89" name="Group 1120"/>
            <p:cNvGrpSpPr>
              <a:grpSpLocks/>
            </p:cNvGrpSpPr>
            <p:nvPr/>
          </p:nvGrpSpPr>
          <p:grpSpPr bwMode="auto">
            <a:xfrm>
              <a:off x="2496" y="2352"/>
              <a:ext cx="672" cy="288"/>
              <a:chOff x="960" y="1584"/>
              <a:chExt cx="672" cy="288"/>
            </a:xfrm>
          </p:grpSpPr>
          <p:sp>
            <p:nvSpPr>
              <p:cNvPr id="7290" name="Freeform 112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91" name="Oval 112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grpSp>
        <p:nvGrpSpPr>
          <p:cNvPr id="7181" name="Group 1123"/>
          <p:cNvGrpSpPr>
            <a:grpSpLocks/>
          </p:cNvGrpSpPr>
          <p:nvPr/>
        </p:nvGrpSpPr>
        <p:grpSpPr bwMode="auto">
          <a:xfrm>
            <a:off x="1828800" y="5257800"/>
            <a:ext cx="8229600" cy="990600"/>
            <a:chOff x="576" y="2160"/>
            <a:chExt cx="5184" cy="624"/>
          </a:xfrm>
        </p:grpSpPr>
        <p:grpSp>
          <p:nvGrpSpPr>
            <p:cNvPr id="7258" name="Group 1124"/>
            <p:cNvGrpSpPr>
              <a:grpSpLocks/>
            </p:cNvGrpSpPr>
            <p:nvPr/>
          </p:nvGrpSpPr>
          <p:grpSpPr bwMode="auto">
            <a:xfrm>
              <a:off x="5088" y="2160"/>
              <a:ext cx="672" cy="288"/>
              <a:chOff x="960" y="1584"/>
              <a:chExt cx="672" cy="288"/>
            </a:xfrm>
          </p:grpSpPr>
          <p:sp>
            <p:nvSpPr>
              <p:cNvPr id="7280" name="Freeform 112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81" name="Oval 112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59" name="Group 1127"/>
            <p:cNvGrpSpPr>
              <a:grpSpLocks/>
            </p:cNvGrpSpPr>
            <p:nvPr/>
          </p:nvGrpSpPr>
          <p:grpSpPr bwMode="auto">
            <a:xfrm>
              <a:off x="3120" y="2304"/>
              <a:ext cx="672" cy="288"/>
              <a:chOff x="960" y="1584"/>
              <a:chExt cx="672" cy="288"/>
            </a:xfrm>
          </p:grpSpPr>
          <p:sp>
            <p:nvSpPr>
              <p:cNvPr id="7278" name="Freeform 112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79" name="Oval 112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60" name="Group 1130"/>
            <p:cNvGrpSpPr>
              <a:grpSpLocks/>
            </p:cNvGrpSpPr>
            <p:nvPr/>
          </p:nvGrpSpPr>
          <p:grpSpPr bwMode="auto">
            <a:xfrm>
              <a:off x="4416" y="2208"/>
              <a:ext cx="672" cy="288"/>
              <a:chOff x="960" y="1584"/>
              <a:chExt cx="672" cy="288"/>
            </a:xfrm>
          </p:grpSpPr>
          <p:sp>
            <p:nvSpPr>
              <p:cNvPr id="7276" name="Freeform 113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77" name="Oval 113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61" name="Group 1133"/>
            <p:cNvGrpSpPr>
              <a:grpSpLocks/>
            </p:cNvGrpSpPr>
            <p:nvPr/>
          </p:nvGrpSpPr>
          <p:grpSpPr bwMode="auto">
            <a:xfrm>
              <a:off x="3792" y="2256"/>
              <a:ext cx="672" cy="288"/>
              <a:chOff x="960" y="1584"/>
              <a:chExt cx="672" cy="288"/>
            </a:xfrm>
          </p:grpSpPr>
          <p:sp>
            <p:nvSpPr>
              <p:cNvPr id="7274" name="Freeform 1134"/>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75" name="Oval 1135"/>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62" name="Group 1136"/>
            <p:cNvGrpSpPr>
              <a:grpSpLocks/>
            </p:cNvGrpSpPr>
            <p:nvPr/>
          </p:nvGrpSpPr>
          <p:grpSpPr bwMode="auto">
            <a:xfrm>
              <a:off x="576" y="2496"/>
              <a:ext cx="672" cy="288"/>
              <a:chOff x="960" y="1584"/>
              <a:chExt cx="672" cy="288"/>
            </a:xfrm>
          </p:grpSpPr>
          <p:sp>
            <p:nvSpPr>
              <p:cNvPr id="7272" name="Freeform 1137"/>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73" name="Oval 1138"/>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63" name="Group 1139"/>
            <p:cNvGrpSpPr>
              <a:grpSpLocks/>
            </p:cNvGrpSpPr>
            <p:nvPr/>
          </p:nvGrpSpPr>
          <p:grpSpPr bwMode="auto">
            <a:xfrm>
              <a:off x="1920" y="2400"/>
              <a:ext cx="672" cy="288"/>
              <a:chOff x="960" y="1584"/>
              <a:chExt cx="672" cy="288"/>
            </a:xfrm>
          </p:grpSpPr>
          <p:sp>
            <p:nvSpPr>
              <p:cNvPr id="7270" name="Freeform 114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71" name="Oval 114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64" name="Group 1142"/>
            <p:cNvGrpSpPr>
              <a:grpSpLocks/>
            </p:cNvGrpSpPr>
            <p:nvPr/>
          </p:nvGrpSpPr>
          <p:grpSpPr bwMode="auto">
            <a:xfrm>
              <a:off x="1248" y="2448"/>
              <a:ext cx="672" cy="288"/>
              <a:chOff x="960" y="1584"/>
              <a:chExt cx="672" cy="288"/>
            </a:xfrm>
          </p:grpSpPr>
          <p:sp>
            <p:nvSpPr>
              <p:cNvPr id="7268" name="Freeform 114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69" name="Oval 114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65" name="Group 1145"/>
            <p:cNvGrpSpPr>
              <a:grpSpLocks/>
            </p:cNvGrpSpPr>
            <p:nvPr/>
          </p:nvGrpSpPr>
          <p:grpSpPr bwMode="auto">
            <a:xfrm>
              <a:off x="2496" y="2352"/>
              <a:ext cx="672" cy="288"/>
              <a:chOff x="960" y="1584"/>
              <a:chExt cx="672" cy="288"/>
            </a:xfrm>
          </p:grpSpPr>
          <p:sp>
            <p:nvSpPr>
              <p:cNvPr id="7266" name="Freeform 114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67" name="Oval 114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grpSp>
        <p:nvGrpSpPr>
          <p:cNvPr id="7182" name="Group 1148"/>
          <p:cNvGrpSpPr>
            <a:grpSpLocks/>
          </p:cNvGrpSpPr>
          <p:nvPr/>
        </p:nvGrpSpPr>
        <p:grpSpPr bwMode="auto">
          <a:xfrm>
            <a:off x="2438400" y="5867400"/>
            <a:ext cx="8229600" cy="990600"/>
            <a:chOff x="576" y="2160"/>
            <a:chExt cx="5184" cy="624"/>
          </a:xfrm>
        </p:grpSpPr>
        <p:grpSp>
          <p:nvGrpSpPr>
            <p:cNvPr id="7234" name="Group 1149"/>
            <p:cNvGrpSpPr>
              <a:grpSpLocks/>
            </p:cNvGrpSpPr>
            <p:nvPr/>
          </p:nvGrpSpPr>
          <p:grpSpPr bwMode="auto">
            <a:xfrm>
              <a:off x="5088" y="2160"/>
              <a:ext cx="672" cy="288"/>
              <a:chOff x="960" y="1584"/>
              <a:chExt cx="672" cy="288"/>
            </a:xfrm>
          </p:grpSpPr>
          <p:sp>
            <p:nvSpPr>
              <p:cNvPr id="7256" name="Freeform 115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57" name="Oval 115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35" name="Group 1152"/>
            <p:cNvGrpSpPr>
              <a:grpSpLocks/>
            </p:cNvGrpSpPr>
            <p:nvPr/>
          </p:nvGrpSpPr>
          <p:grpSpPr bwMode="auto">
            <a:xfrm>
              <a:off x="3120" y="2304"/>
              <a:ext cx="672" cy="288"/>
              <a:chOff x="960" y="1584"/>
              <a:chExt cx="672" cy="288"/>
            </a:xfrm>
          </p:grpSpPr>
          <p:sp>
            <p:nvSpPr>
              <p:cNvPr id="7254" name="Freeform 115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55" name="Oval 115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36" name="Group 1155"/>
            <p:cNvGrpSpPr>
              <a:grpSpLocks/>
            </p:cNvGrpSpPr>
            <p:nvPr/>
          </p:nvGrpSpPr>
          <p:grpSpPr bwMode="auto">
            <a:xfrm>
              <a:off x="4416" y="2208"/>
              <a:ext cx="672" cy="288"/>
              <a:chOff x="960" y="1584"/>
              <a:chExt cx="672" cy="288"/>
            </a:xfrm>
          </p:grpSpPr>
          <p:sp>
            <p:nvSpPr>
              <p:cNvPr id="7252" name="Freeform 115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53" name="Oval 115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37" name="Group 1158"/>
            <p:cNvGrpSpPr>
              <a:grpSpLocks/>
            </p:cNvGrpSpPr>
            <p:nvPr/>
          </p:nvGrpSpPr>
          <p:grpSpPr bwMode="auto">
            <a:xfrm>
              <a:off x="3792" y="2256"/>
              <a:ext cx="672" cy="288"/>
              <a:chOff x="960" y="1584"/>
              <a:chExt cx="672" cy="288"/>
            </a:xfrm>
          </p:grpSpPr>
          <p:sp>
            <p:nvSpPr>
              <p:cNvPr id="7250" name="Freeform 1159"/>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51" name="Oval 1160"/>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38" name="Group 1161"/>
            <p:cNvGrpSpPr>
              <a:grpSpLocks/>
            </p:cNvGrpSpPr>
            <p:nvPr/>
          </p:nvGrpSpPr>
          <p:grpSpPr bwMode="auto">
            <a:xfrm>
              <a:off x="576" y="2496"/>
              <a:ext cx="672" cy="288"/>
              <a:chOff x="960" y="1584"/>
              <a:chExt cx="672" cy="288"/>
            </a:xfrm>
          </p:grpSpPr>
          <p:sp>
            <p:nvSpPr>
              <p:cNvPr id="7248" name="Freeform 1162"/>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49" name="Oval 1163"/>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39" name="Group 1164"/>
            <p:cNvGrpSpPr>
              <a:grpSpLocks/>
            </p:cNvGrpSpPr>
            <p:nvPr/>
          </p:nvGrpSpPr>
          <p:grpSpPr bwMode="auto">
            <a:xfrm>
              <a:off x="1920" y="2400"/>
              <a:ext cx="672" cy="288"/>
              <a:chOff x="960" y="1584"/>
              <a:chExt cx="672" cy="288"/>
            </a:xfrm>
          </p:grpSpPr>
          <p:sp>
            <p:nvSpPr>
              <p:cNvPr id="7246" name="Freeform 116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47" name="Oval 116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40" name="Group 1167"/>
            <p:cNvGrpSpPr>
              <a:grpSpLocks/>
            </p:cNvGrpSpPr>
            <p:nvPr/>
          </p:nvGrpSpPr>
          <p:grpSpPr bwMode="auto">
            <a:xfrm>
              <a:off x="1248" y="2448"/>
              <a:ext cx="672" cy="288"/>
              <a:chOff x="960" y="1584"/>
              <a:chExt cx="672" cy="288"/>
            </a:xfrm>
          </p:grpSpPr>
          <p:sp>
            <p:nvSpPr>
              <p:cNvPr id="7244" name="Freeform 116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45" name="Oval 116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41" name="Group 1170"/>
            <p:cNvGrpSpPr>
              <a:grpSpLocks/>
            </p:cNvGrpSpPr>
            <p:nvPr/>
          </p:nvGrpSpPr>
          <p:grpSpPr bwMode="auto">
            <a:xfrm>
              <a:off x="2496" y="2352"/>
              <a:ext cx="672" cy="288"/>
              <a:chOff x="960" y="1584"/>
              <a:chExt cx="672" cy="288"/>
            </a:xfrm>
          </p:grpSpPr>
          <p:sp>
            <p:nvSpPr>
              <p:cNvPr id="7242" name="Freeform 117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43" name="Oval 117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grpSp>
        <p:nvGrpSpPr>
          <p:cNvPr id="7183" name="Group 1173"/>
          <p:cNvGrpSpPr>
            <a:grpSpLocks/>
          </p:cNvGrpSpPr>
          <p:nvPr/>
        </p:nvGrpSpPr>
        <p:grpSpPr bwMode="auto">
          <a:xfrm>
            <a:off x="2438400" y="4572000"/>
            <a:ext cx="8229600" cy="990600"/>
            <a:chOff x="576" y="2160"/>
            <a:chExt cx="5184" cy="624"/>
          </a:xfrm>
        </p:grpSpPr>
        <p:grpSp>
          <p:nvGrpSpPr>
            <p:cNvPr id="7210" name="Group 1174"/>
            <p:cNvGrpSpPr>
              <a:grpSpLocks/>
            </p:cNvGrpSpPr>
            <p:nvPr/>
          </p:nvGrpSpPr>
          <p:grpSpPr bwMode="auto">
            <a:xfrm>
              <a:off x="5088" y="2160"/>
              <a:ext cx="672" cy="288"/>
              <a:chOff x="960" y="1584"/>
              <a:chExt cx="672" cy="288"/>
            </a:xfrm>
          </p:grpSpPr>
          <p:sp>
            <p:nvSpPr>
              <p:cNvPr id="7232" name="Freeform 117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33" name="Oval 117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1" name="Group 1177"/>
            <p:cNvGrpSpPr>
              <a:grpSpLocks/>
            </p:cNvGrpSpPr>
            <p:nvPr/>
          </p:nvGrpSpPr>
          <p:grpSpPr bwMode="auto">
            <a:xfrm>
              <a:off x="3120" y="2304"/>
              <a:ext cx="672" cy="288"/>
              <a:chOff x="960" y="1584"/>
              <a:chExt cx="672" cy="288"/>
            </a:xfrm>
          </p:grpSpPr>
          <p:sp>
            <p:nvSpPr>
              <p:cNvPr id="7230" name="Freeform 117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31" name="Oval 117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2" name="Group 1180"/>
            <p:cNvGrpSpPr>
              <a:grpSpLocks/>
            </p:cNvGrpSpPr>
            <p:nvPr/>
          </p:nvGrpSpPr>
          <p:grpSpPr bwMode="auto">
            <a:xfrm>
              <a:off x="4416" y="2208"/>
              <a:ext cx="672" cy="288"/>
              <a:chOff x="960" y="1584"/>
              <a:chExt cx="672" cy="288"/>
            </a:xfrm>
          </p:grpSpPr>
          <p:sp>
            <p:nvSpPr>
              <p:cNvPr id="7228" name="Freeform 118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29" name="Oval 118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3" name="Group 1183"/>
            <p:cNvGrpSpPr>
              <a:grpSpLocks/>
            </p:cNvGrpSpPr>
            <p:nvPr/>
          </p:nvGrpSpPr>
          <p:grpSpPr bwMode="auto">
            <a:xfrm>
              <a:off x="3792" y="2256"/>
              <a:ext cx="672" cy="288"/>
              <a:chOff x="960" y="1584"/>
              <a:chExt cx="672" cy="288"/>
            </a:xfrm>
          </p:grpSpPr>
          <p:sp>
            <p:nvSpPr>
              <p:cNvPr id="7226" name="Freeform 1184"/>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27" name="Oval 1185"/>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4" name="Group 1186"/>
            <p:cNvGrpSpPr>
              <a:grpSpLocks/>
            </p:cNvGrpSpPr>
            <p:nvPr/>
          </p:nvGrpSpPr>
          <p:grpSpPr bwMode="auto">
            <a:xfrm>
              <a:off x="576" y="2496"/>
              <a:ext cx="672" cy="288"/>
              <a:chOff x="960" y="1584"/>
              <a:chExt cx="672" cy="288"/>
            </a:xfrm>
          </p:grpSpPr>
          <p:sp>
            <p:nvSpPr>
              <p:cNvPr id="7224" name="Freeform 1187"/>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25" name="Oval 1188"/>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5" name="Group 1189"/>
            <p:cNvGrpSpPr>
              <a:grpSpLocks/>
            </p:cNvGrpSpPr>
            <p:nvPr/>
          </p:nvGrpSpPr>
          <p:grpSpPr bwMode="auto">
            <a:xfrm>
              <a:off x="1920" y="2400"/>
              <a:ext cx="672" cy="288"/>
              <a:chOff x="960" y="1584"/>
              <a:chExt cx="672" cy="288"/>
            </a:xfrm>
          </p:grpSpPr>
          <p:sp>
            <p:nvSpPr>
              <p:cNvPr id="7222" name="Freeform 119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23" name="Oval 119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6" name="Group 1192"/>
            <p:cNvGrpSpPr>
              <a:grpSpLocks/>
            </p:cNvGrpSpPr>
            <p:nvPr/>
          </p:nvGrpSpPr>
          <p:grpSpPr bwMode="auto">
            <a:xfrm>
              <a:off x="1248" y="2448"/>
              <a:ext cx="672" cy="288"/>
              <a:chOff x="960" y="1584"/>
              <a:chExt cx="672" cy="288"/>
            </a:xfrm>
          </p:grpSpPr>
          <p:sp>
            <p:nvSpPr>
              <p:cNvPr id="7220" name="Freeform 119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21" name="Oval 119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217" name="Group 1195"/>
            <p:cNvGrpSpPr>
              <a:grpSpLocks/>
            </p:cNvGrpSpPr>
            <p:nvPr/>
          </p:nvGrpSpPr>
          <p:grpSpPr bwMode="auto">
            <a:xfrm>
              <a:off x="2496" y="2352"/>
              <a:ext cx="672" cy="288"/>
              <a:chOff x="960" y="1584"/>
              <a:chExt cx="672" cy="288"/>
            </a:xfrm>
          </p:grpSpPr>
          <p:sp>
            <p:nvSpPr>
              <p:cNvPr id="7218" name="Freeform 119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19" name="Oval 119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grpSp>
        <p:nvGrpSpPr>
          <p:cNvPr id="7184" name="Group 1198"/>
          <p:cNvGrpSpPr>
            <a:grpSpLocks/>
          </p:cNvGrpSpPr>
          <p:nvPr/>
        </p:nvGrpSpPr>
        <p:grpSpPr bwMode="auto">
          <a:xfrm>
            <a:off x="1981200" y="5562600"/>
            <a:ext cx="8229600" cy="990600"/>
            <a:chOff x="576" y="2160"/>
            <a:chExt cx="5184" cy="624"/>
          </a:xfrm>
        </p:grpSpPr>
        <p:grpSp>
          <p:nvGrpSpPr>
            <p:cNvPr id="7186" name="Group 1199"/>
            <p:cNvGrpSpPr>
              <a:grpSpLocks/>
            </p:cNvGrpSpPr>
            <p:nvPr/>
          </p:nvGrpSpPr>
          <p:grpSpPr bwMode="auto">
            <a:xfrm>
              <a:off x="5088" y="2160"/>
              <a:ext cx="672" cy="288"/>
              <a:chOff x="960" y="1584"/>
              <a:chExt cx="672" cy="288"/>
            </a:xfrm>
          </p:grpSpPr>
          <p:sp>
            <p:nvSpPr>
              <p:cNvPr id="7208" name="Freeform 1200"/>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09" name="Oval 1201"/>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87" name="Group 1202"/>
            <p:cNvGrpSpPr>
              <a:grpSpLocks/>
            </p:cNvGrpSpPr>
            <p:nvPr/>
          </p:nvGrpSpPr>
          <p:grpSpPr bwMode="auto">
            <a:xfrm>
              <a:off x="3120" y="2304"/>
              <a:ext cx="672" cy="288"/>
              <a:chOff x="960" y="1584"/>
              <a:chExt cx="672" cy="288"/>
            </a:xfrm>
          </p:grpSpPr>
          <p:sp>
            <p:nvSpPr>
              <p:cNvPr id="7206" name="Freeform 1203"/>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07" name="Oval 1204"/>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88" name="Group 1205"/>
            <p:cNvGrpSpPr>
              <a:grpSpLocks/>
            </p:cNvGrpSpPr>
            <p:nvPr/>
          </p:nvGrpSpPr>
          <p:grpSpPr bwMode="auto">
            <a:xfrm>
              <a:off x="4416" y="2208"/>
              <a:ext cx="672" cy="288"/>
              <a:chOff x="960" y="1584"/>
              <a:chExt cx="672" cy="288"/>
            </a:xfrm>
          </p:grpSpPr>
          <p:sp>
            <p:nvSpPr>
              <p:cNvPr id="7204" name="Freeform 1206"/>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05" name="Oval 1207"/>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89" name="Group 1208"/>
            <p:cNvGrpSpPr>
              <a:grpSpLocks/>
            </p:cNvGrpSpPr>
            <p:nvPr/>
          </p:nvGrpSpPr>
          <p:grpSpPr bwMode="auto">
            <a:xfrm>
              <a:off x="3792" y="2256"/>
              <a:ext cx="672" cy="288"/>
              <a:chOff x="960" y="1584"/>
              <a:chExt cx="672" cy="288"/>
            </a:xfrm>
          </p:grpSpPr>
          <p:sp>
            <p:nvSpPr>
              <p:cNvPr id="7202" name="Freeform 1209"/>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03" name="Oval 1210"/>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90" name="Group 1211"/>
            <p:cNvGrpSpPr>
              <a:grpSpLocks/>
            </p:cNvGrpSpPr>
            <p:nvPr/>
          </p:nvGrpSpPr>
          <p:grpSpPr bwMode="auto">
            <a:xfrm>
              <a:off x="576" y="2496"/>
              <a:ext cx="672" cy="288"/>
              <a:chOff x="960" y="1584"/>
              <a:chExt cx="672" cy="288"/>
            </a:xfrm>
          </p:grpSpPr>
          <p:sp>
            <p:nvSpPr>
              <p:cNvPr id="7200" name="Freeform 1212"/>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201" name="Oval 1213"/>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91" name="Group 1214"/>
            <p:cNvGrpSpPr>
              <a:grpSpLocks/>
            </p:cNvGrpSpPr>
            <p:nvPr/>
          </p:nvGrpSpPr>
          <p:grpSpPr bwMode="auto">
            <a:xfrm>
              <a:off x="1920" y="2400"/>
              <a:ext cx="672" cy="288"/>
              <a:chOff x="960" y="1584"/>
              <a:chExt cx="672" cy="288"/>
            </a:xfrm>
          </p:grpSpPr>
          <p:sp>
            <p:nvSpPr>
              <p:cNvPr id="7198" name="Freeform 1215"/>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199" name="Oval 1216"/>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92" name="Group 1217"/>
            <p:cNvGrpSpPr>
              <a:grpSpLocks/>
            </p:cNvGrpSpPr>
            <p:nvPr/>
          </p:nvGrpSpPr>
          <p:grpSpPr bwMode="auto">
            <a:xfrm>
              <a:off x="1248" y="2448"/>
              <a:ext cx="672" cy="288"/>
              <a:chOff x="960" y="1584"/>
              <a:chExt cx="672" cy="288"/>
            </a:xfrm>
          </p:grpSpPr>
          <p:sp>
            <p:nvSpPr>
              <p:cNvPr id="7196" name="Freeform 1218"/>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197" name="Oval 1219"/>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nvGrpSpPr>
            <p:cNvPr id="7193" name="Group 1220"/>
            <p:cNvGrpSpPr>
              <a:grpSpLocks/>
            </p:cNvGrpSpPr>
            <p:nvPr/>
          </p:nvGrpSpPr>
          <p:grpSpPr bwMode="auto">
            <a:xfrm>
              <a:off x="2496" y="2352"/>
              <a:ext cx="672" cy="288"/>
              <a:chOff x="960" y="1584"/>
              <a:chExt cx="672" cy="288"/>
            </a:xfrm>
          </p:grpSpPr>
          <p:sp>
            <p:nvSpPr>
              <p:cNvPr id="7194" name="Freeform 1221"/>
              <p:cNvSpPr>
                <a:spLocks/>
              </p:cNvSpPr>
              <p:nvPr/>
            </p:nvSpPr>
            <p:spPr bwMode="auto">
              <a:xfrm>
                <a:off x="960" y="1584"/>
                <a:ext cx="672" cy="288"/>
              </a:xfrm>
              <a:custGeom>
                <a:avLst/>
                <a:gdLst>
                  <a:gd name="T0" fmla="*/ 240 w 672"/>
                  <a:gd name="T1" fmla="*/ 0 h 288"/>
                  <a:gd name="T2" fmla="*/ 48 w 672"/>
                  <a:gd name="T3" fmla="*/ 96 h 288"/>
                  <a:gd name="T4" fmla="*/ 0 w 672"/>
                  <a:gd name="T5" fmla="*/ 192 h 288"/>
                  <a:gd name="T6" fmla="*/ 288 w 672"/>
                  <a:gd name="T7" fmla="*/ 288 h 288"/>
                  <a:gd name="T8" fmla="*/ 432 w 672"/>
                  <a:gd name="T9" fmla="*/ 288 h 288"/>
                  <a:gd name="T10" fmla="*/ 576 w 672"/>
                  <a:gd name="T11" fmla="*/ 192 h 288"/>
                  <a:gd name="T12" fmla="*/ 672 w 672"/>
                  <a:gd name="T13" fmla="*/ 96 h 288"/>
                  <a:gd name="T14" fmla="*/ 624 w 672"/>
                  <a:gd name="T15" fmla="*/ 48 h 288"/>
                  <a:gd name="T16" fmla="*/ 480 w 672"/>
                  <a:gd name="T17" fmla="*/ 48 h 288"/>
                  <a:gd name="T18" fmla="*/ 336 w 672"/>
                  <a:gd name="T19" fmla="*/ 0 h 288"/>
                  <a:gd name="T20" fmla="*/ 240 w 672"/>
                  <a:gd name="T21" fmla="*/ 0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8"/>
                  <a:gd name="T35" fmla="*/ 672 w 6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8">
                    <a:moveTo>
                      <a:pt x="240" y="0"/>
                    </a:moveTo>
                    <a:lnTo>
                      <a:pt x="48" y="96"/>
                    </a:lnTo>
                    <a:lnTo>
                      <a:pt x="0" y="192"/>
                    </a:lnTo>
                    <a:lnTo>
                      <a:pt x="288" y="288"/>
                    </a:lnTo>
                    <a:lnTo>
                      <a:pt x="432" y="288"/>
                    </a:lnTo>
                    <a:lnTo>
                      <a:pt x="576" y="192"/>
                    </a:lnTo>
                    <a:lnTo>
                      <a:pt x="672" y="96"/>
                    </a:lnTo>
                    <a:lnTo>
                      <a:pt x="624" y="48"/>
                    </a:lnTo>
                    <a:lnTo>
                      <a:pt x="480" y="48"/>
                    </a:lnTo>
                    <a:lnTo>
                      <a:pt x="336" y="0"/>
                    </a:lnTo>
                    <a:lnTo>
                      <a:pt x="240" y="0"/>
                    </a:lnTo>
                    <a:close/>
                  </a:path>
                </a:pathLst>
              </a:custGeom>
              <a:solidFill>
                <a:srgbClr val="66FF33"/>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7195" name="Oval 1222"/>
              <p:cNvSpPr>
                <a:spLocks noChangeArrowheads="1"/>
              </p:cNvSpPr>
              <p:nvPr/>
            </p:nvSpPr>
            <p:spPr bwMode="auto">
              <a:xfrm>
                <a:off x="1152" y="1680"/>
                <a:ext cx="192" cy="96"/>
              </a:xfrm>
              <a:prstGeom prst="ellipse">
                <a:avLst/>
              </a:prstGeom>
              <a:solidFill>
                <a:srgbClr val="990099"/>
              </a:solidFill>
              <a:ln w="9525">
                <a:solidFill>
                  <a:schemeClr val="tx1"/>
                </a:solidFill>
                <a:round/>
                <a:headEnd/>
                <a:tailEnd/>
              </a:ln>
            </p:spPr>
            <p:txBody>
              <a:bodyPr wrap="none" anchor="ctr"/>
              <a:lstStyle/>
              <a:p>
                <a:pPr fontAlgn="base">
                  <a:spcBef>
                    <a:spcPct val="0"/>
                  </a:spcBef>
                  <a:spcAft>
                    <a:spcPct val="0"/>
                  </a:spcAft>
                </a:pPr>
                <a:endParaRPr lang="en-US" sz="2400">
                  <a:solidFill>
                    <a:srgbClr val="000000"/>
                  </a:solidFill>
                </a:endParaRPr>
              </a:p>
            </p:txBody>
          </p:sp>
        </p:grpSp>
      </p:grpSp>
      <p:sp>
        <p:nvSpPr>
          <p:cNvPr id="7185" name="Text Box 1223"/>
          <p:cNvSpPr txBox="1">
            <a:spLocks noChangeArrowheads="1"/>
          </p:cNvSpPr>
          <p:nvPr/>
        </p:nvSpPr>
        <p:spPr bwMode="auto">
          <a:xfrm>
            <a:off x="1736726" y="1641475"/>
            <a:ext cx="276954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a:solidFill>
                  <a:srgbClr val="3333CC"/>
                </a:solidFill>
              </a:rPr>
              <a:t>They keep growing </a:t>
            </a:r>
          </a:p>
          <a:p>
            <a:pPr eaLnBrk="1" fontAlgn="base" hangingPunct="1">
              <a:spcBef>
                <a:spcPct val="0"/>
              </a:spcBef>
              <a:spcAft>
                <a:spcPct val="0"/>
              </a:spcAft>
            </a:pPr>
            <a:endParaRPr lang="en-US" b="1">
              <a:solidFill>
                <a:srgbClr val="3333CC"/>
              </a:solidFill>
            </a:endParaRPr>
          </a:p>
          <a:p>
            <a:pPr eaLnBrk="1" fontAlgn="base" hangingPunct="1">
              <a:spcBef>
                <a:spcPct val="0"/>
              </a:spcBef>
              <a:spcAft>
                <a:spcPct val="0"/>
              </a:spcAft>
            </a:pPr>
            <a:r>
              <a:rPr lang="en-US" b="1">
                <a:solidFill>
                  <a:srgbClr val="3333CC"/>
                </a:solidFill>
              </a:rPr>
              <a:t>And growing</a:t>
            </a:r>
          </a:p>
          <a:p>
            <a:pPr eaLnBrk="1" fontAlgn="base" hangingPunct="1">
              <a:spcBef>
                <a:spcPct val="0"/>
              </a:spcBef>
              <a:spcAft>
                <a:spcPct val="0"/>
              </a:spcAft>
            </a:pPr>
            <a:endParaRPr lang="en-US" b="1">
              <a:solidFill>
                <a:srgbClr val="3333CC"/>
              </a:solidFill>
            </a:endParaRPr>
          </a:p>
          <a:p>
            <a:pPr eaLnBrk="1" fontAlgn="base" hangingPunct="1">
              <a:spcBef>
                <a:spcPct val="0"/>
              </a:spcBef>
              <a:spcAft>
                <a:spcPct val="0"/>
              </a:spcAft>
            </a:pPr>
            <a:r>
              <a:rPr lang="en-US" b="1">
                <a:solidFill>
                  <a:srgbClr val="3333CC"/>
                </a:solidFill>
              </a:rPr>
              <a:t>And growing </a:t>
            </a:r>
          </a:p>
          <a:p>
            <a:pPr eaLnBrk="1" fontAlgn="base" hangingPunct="1">
              <a:spcBef>
                <a:spcPct val="0"/>
              </a:spcBef>
              <a:spcAft>
                <a:spcPct val="0"/>
              </a:spcAft>
            </a:pPr>
            <a:endParaRPr lang="en-US" b="1">
              <a:solidFill>
                <a:srgbClr val="3333CC"/>
              </a:solidFill>
            </a:endParaRPr>
          </a:p>
          <a:p>
            <a:pPr eaLnBrk="1" fontAlgn="base" hangingPunct="1">
              <a:spcBef>
                <a:spcPct val="0"/>
              </a:spcBef>
              <a:spcAft>
                <a:spcPct val="0"/>
              </a:spcAft>
            </a:pPr>
            <a:r>
              <a:rPr lang="en-US" b="1">
                <a:solidFill>
                  <a:srgbClr val="3333CC"/>
                </a:solidFill>
              </a:rPr>
              <a:t>And growing</a:t>
            </a:r>
          </a:p>
        </p:txBody>
      </p:sp>
    </p:spTree>
    <p:extLst>
      <p:ext uri="{BB962C8B-B14F-4D97-AF65-F5344CB8AC3E}">
        <p14:creationId xmlns:p14="http://schemas.microsoft.com/office/powerpoint/2010/main" val="1664447139"/>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1584528</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2012-06-20T23:39:00+00:00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TP102923943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843282</LocLastLocAttemptVersionLookup>
    <IsSearchable xmlns="4873beb7-5857-4685-be1f-d57550cc96cc">true</IsSearchable>
    <TemplateTemplateType xmlns="4873beb7-5857-4685-be1f-d57550cc96cc">PowerPoint Template - Slideshow Launch</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LocMarketGroupTiers2 xmlns="4873beb7-5857-4685-be1f-d57550cc96cc" xsi:nil="true"/>
    <APAuthor xmlns="4873beb7-5857-4685-be1f-d57550cc96cc">
      <UserInfo>
        <DisplayName>REDMOND\v-sa</DisplayName>
        <AccountId>2467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DEC53A-9DF1-4780-BE92-17E971B7A9ED}">
  <ds:schemaRefs>
    <ds:schemaRef ds:uri="http://schemas.microsoft.com/sharepoint/v3/contenttype/forms"/>
  </ds:schemaRefs>
</ds:datastoreItem>
</file>

<file path=customXml/itemProps2.xml><?xml version="1.0" encoding="utf-8"?>
<ds:datastoreItem xmlns:ds="http://schemas.openxmlformats.org/officeDocument/2006/customXml" ds:itemID="{B970C04F-E7AC-41AB-9C6D-1B1BB88BFF7F}">
  <ds:schemaRefs>
    <ds:schemaRef ds:uri="http://purl.org/dc/elements/1.1/"/>
    <ds:schemaRef ds:uri="http://purl.org/dc/terms/"/>
    <ds:schemaRef ds:uri="4873beb7-5857-4685-be1f-d57550cc96cc"/>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3EE7759-C66F-4EA4-9863-7EBA32518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Welcome to PowerPoint 2013</Template>
  <TotalTime>13679</TotalTime>
  <Words>2507</Words>
  <Application>Microsoft Office PowerPoint</Application>
  <PresentationFormat>Widescreen</PresentationFormat>
  <Paragraphs>315</Paragraphs>
  <Slides>44</Slides>
  <Notes>12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44</vt:i4>
      </vt:variant>
    </vt:vector>
  </HeadingPairs>
  <TitlesOfParts>
    <vt:vector size="62" baseType="lpstr">
      <vt:lpstr>ＭＳ Ｐゴシック</vt:lpstr>
      <vt:lpstr>Aharoni</vt:lpstr>
      <vt:lpstr>Arial</vt:lpstr>
      <vt:lpstr>Arial Narrow</vt:lpstr>
      <vt:lpstr>Calibri</vt:lpstr>
      <vt:lpstr>Comic Sans MS</vt:lpstr>
      <vt:lpstr>Helvetica</vt:lpstr>
      <vt:lpstr>Helvetica Bold</vt:lpstr>
      <vt:lpstr>Open Sans</vt:lpstr>
      <vt:lpstr>Poppins</vt:lpstr>
      <vt:lpstr>Poppins Bold</vt:lpstr>
      <vt:lpstr>Poppins Bold Italics</vt:lpstr>
      <vt:lpstr>Segoe UI</vt:lpstr>
      <vt:lpstr>Segoe UI Light</vt:lpstr>
      <vt:lpstr>Source Sans Pro</vt:lpstr>
      <vt:lpstr>Times</vt:lpstr>
      <vt:lpstr>Wingdings</vt:lpstr>
      <vt:lpstr>WelcomeDoc</vt:lpstr>
      <vt:lpstr> Farmakoterapi Kanker: Prinsip Dasar</vt:lpstr>
      <vt:lpstr>Capaian Pembelajaran</vt:lpstr>
      <vt:lpstr>PowerPoint Presentation</vt:lpstr>
      <vt:lpstr>PowerPoint Presentation</vt:lpstr>
      <vt:lpstr>PowerPoint Presentation</vt:lpstr>
      <vt:lpstr>PowerPoint Presentation</vt:lpstr>
      <vt:lpstr>Sifat sel kanker</vt:lpstr>
      <vt:lpstr>Properties of cancer cells</vt:lpstr>
      <vt:lpstr>Properties of cancer cells</vt:lpstr>
      <vt:lpstr>PowerPoint Presentation</vt:lpstr>
      <vt:lpstr>Penyebab Kanker</vt:lpstr>
      <vt:lpstr>Mekanisme terjadinya kanker</vt:lpstr>
      <vt:lpstr>PowerPoint Presentation</vt:lpstr>
      <vt:lpstr>Development of Cancer</vt:lpstr>
      <vt:lpstr>Early detection is the key!</vt:lpstr>
      <vt:lpstr>Pengobatan Kanker</vt:lpstr>
      <vt:lpstr>PowerPoint Presentation</vt:lpstr>
      <vt:lpstr>PowerPoint Presentation</vt:lpstr>
      <vt:lpstr>Agen pengalkilasi</vt:lpstr>
      <vt:lpstr>PowerPoint Presentation</vt:lpstr>
      <vt:lpstr>Antimetabolit</vt:lpstr>
      <vt:lpstr>PowerPoint Presentation</vt:lpstr>
      <vt:lpstr>PowerPoint Presentation</vt:lpstr>
      <vt:lpstr>Antitumor antibiotik</vt:lpstr>
      <vt:lpstr>PowerPoint Presentation</vt:lpstr>
      <vt:lpstr>Topoisomerase inhibitor</vt:lpstr>
      <vt:lpstr>PowerPoint Presentation</vt:lpstr>
      <vt:lpstr>Agen antimikrotubul</vt:lpstr>
      <vt:lpstr>PowerPoint Presentation</vt:lpstr>
      <vt:lpstr>Hormone therapy</vt:lpstr>
      <vt:lpstr>PowerPoint Presentation</vt:lpstr>
      <vt:lpstr>Targeted therapy</vt:lpstr>
      <vt:lpstr>PowerPoint Presentation</vt:lpstr>
      <vt:lpstr>PowerPoint Presentation</vt:lpstr>
      <vt:lpstr>immunotherapy therapy</vt:lpstr>
      <vt:lpstr>Penamaan Tumor Padat</vt:lpstr>
      <vt:lpstr>Tumor Jinak</vt:lpstr>
      <vt:lpstr>Tumor ganas</vt:lpstr>
      <vt:lpstr>Terapi Supportif untuk pasien kanker</vt:lpstr>
      <vt:lpstr>PowerPoint Presentation</vt:lpstr>
      <vt:lpstr>PowerPoint Presentation</vt:lpstr>
      <vt:lpstr>referensi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Kanker dan Kemoterapi</dc:title>
  <dc:creator>Microsoft account</dc:creator>
  <cp:keywords/>
  <cp:lastModifiedBy>poppy anjelisa</cp:lastModifiedBy>
  <cp:revision>37</cp:revision>
  <dcterms:created xsi:type="dcterms:W3CDTF">2024-08-19T10:26:02Z</dcterms:created>
  <dcterms:modified xsi:type="dcterms:W3CDTF">2025-05-15T03:15:42Z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_TemplateID">
    <vt:lpwstr>TC029239449991</vt:lpwstr>
  </property>
  <property fmtid="{D5CDD505-2E9C-101B-9397-08002B2CF9AE}" pid="4" name="ContentTypeId">
    <vt:lpwstr>0x0101006EDDDB5EE6D98C44930B742096920B300400F5B6D36B3EF94B4E9A635CDF2A18F5B8</vt:lpwstr>
  </property>
  <property fmtid="{D5CDD505-2E9C-101B-9397-08002B2CF9AE}" pid="5" name="FeatureTags">
    <vt:lpwstr/>
  </property>
  <property fmtid="{D5CDD505-2E9C-101B-9397-08002B2CF9AE}" pid="6" name="LocalizationTags">
    <vt:lpwstr/>
  </property>
  <property fmtid="{D5CDD505-2E9C-101B-9397-08002B2CF9AE}" pid="7" name="ScenarioTags">
    <vt:lpwstr/>
  </property>
  <property fmtid="{D5CDD505-2E9C-101B-9397-08002B2CF9AE}" pid="8" name="CampaignTags">
    <vt:lpwstr/>
  </property>
</Properties>
</file>